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4" r:id="rId2"/>
    <p:sldId id="288" r:id="rId3"/>
    <p:sldId id="275" r:id="rId4"/>
    <p:sldId id="287" r:id="rId5"/>
    <p:sldId id="298" r:id="rId6"/>
    <p:sldId id="290" r:id="rId7"/>
    <p:sldId id="292" r:id="rId8"/>
    <p:sldId id="294" r:id="rId9"/>
    <p:sldId id="295" r:id="rId10"/>
    <p:sldId id="296" r:id="rId11"/>
    <p:sldId id="297" r:id="rId12"/>
    <p:sldId id="270"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0D5E6-7723-4ED7-A8EB-1BC413A88EC0}" type="datetimeFigureOut">
              <a:rPr lang="fr-CA" smtClean="0"/>
              <a:t>2022-04-14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6306F-9C6A-46ED-9CC3-551479C6A15F}" type="slidenum">
              <a:rPr lang="fr-CA" smtClean="0"/>
              <a:t>‹N°›</a:t>
            </a:fld>
            <a:endParaRPr lang="fr-CA"/>
          </a:p>
        </p:txBody>
      </p:sp>
    </p:spTree>
    <p:extLst>
      <p:ext uri="{BB962C8B-B14F-4D97-AF65-F5344CB8AC3E}">
        <p14:creationId xmlns:p14="http://schemas.microsoft.com/office/powerpoint/2010/main" val="29923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7B752D-2F31-48D2-8CCF-89EEDF8E3F6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02BA403E-FAF0-43DA-B15A-2FEE785497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5455E818-615B-4448-967A-BD15397F0573}"/>
              </a:ext>
            </a:extLst>
          </p:cNvPr>
          <p:cNvSpPr>
            <a:spLocks noGrp="1"/>
          </p:cNvSpPr>
          <p:nvPr>
            <p:ph type="dt" sz="half" idx="10"/>
          </p:nvPr>
        </p:nvSpPr>
        <p:spPr/>
        <p:txBody>
          <a:bodyPr/>
          <a:lstStyle/>
          <a:p>
            <a:fld id="{62CFD937-AC23-4F72-918A-3C535254A8B7}" type="datetimeFigureOut">
              <a:rPr lang="fr-CA" smtClean="0"/>
              <a:t>2022-04-14</a:t>
            </a:fld>
            <a:endParaRPr lang="fr-CA"/>
          </a:p>
        </p:txBody>
      </p:sp>
      <p:sp>
        <p:nvSpPr>
          <p:cNvPr id="5" name="Espace réservé du pied de page 4">
            <a:extLst>
              <a:ext uri="{FF2B5EF4-FFF2-40B4-BE49-F238E27FC236}">
                <a16:creationId xmlns:a16="http://schemas.microsoft.com/office/drawing/2014/main" id="{958ED40F-CDBD-4E4D-A17A-577866463A3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1BC27A2-B015-47F5-A4D2-0667F3F83320}"/>
              </a:ext>
            </a:extLst>
          </p:cNvPr>
          <p:cNvSpPr>
            <a:spLocks noGrp="1"/>
          </p:cNvSpPr>
          <p:nvPr>
            <p:ph type="sldNum" sz="quarter" idx="12"/>
          </p:nvPr>
        </p:nvSpPr>
        <p:spPr/>
        <p:txBody>
          <a:bodyPr/>
          <a:lstStyle/>
          <a:p>
            <a:fld id="{DD02389F-A09B-4E35-A9C6-45E4945D9CBB}" type="slidenum">
              <a:rPr lang="fr-CA" smtClean="0"/>
              <a:t>‹N°›</a:t>
            </a:fld>
            <a:endParaRPr lang="fr-CA"/>
          </a:p>
        </p:txBody>
      </p:sp>
    </p:spTree>
    <p:extLst>
      <p:ext uri="{BB962C8B-B14F-4D97-AF65-F5344CB8AC3E}">
        <p14:creationId xmlns:p14="http://schemas.microsoft.com/office/powerpoint/2010/main" val="144321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3DAB8-91E8-4C11-887C-74BE6A3DD435}"/>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C6A057F-E435-4650-B7AD-227DC176CE9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F0908AF-CABA-4277-96D6-CE306C213026}"/>
              </a:ext>
            </a:extLst>
          </p:cNvPr>
          <p:cNvSpPr>
            <a:spLocks noGrp="1"/>
          </p:cNvSpPr>
          <p:nvPr>
            <p:ph type="dt" sz="half" idx="10"/>
          </p:nvPr>
        </p:nvSpPr>
        <p:spPr/>
        <p:txBody>
          <a:bodyPr/>
          <a:lstStyle/>
          <a:p>
            <a:fld id="{62CFD937-AC23-4F72-918A-3C535254A8B7}" type="datetimeFigureOut">
              <a:rPr lang="fr-CA" smtClean="0"/>
              <a:t>2022-04-14</a:t>
            </a:fld>
            <a:endParaRPr lang="fr-CA"/>
          </a:p>
        </p:txBody>
      </p:sp>
      <p:sp>
        <p:nvSpPr>
          <p:cNvPr id="5" name="Espace réservé du pied de page 4">
            <a:extLst>
              <a:ext uri="{FF2B5EF4-FFF2-40B4-BE49-F238E27FC236}">
                <a16:creationId xmlns:a16="http://schemas.microsoft.com/office/drawing/2014/main" id="{1C50523E-4C03-43AC-9C18-F1554A8AF38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955B0EA-D13F-408C-851B-49C35DD2EBA7}"/>
              </a:ext>
            </a:extLst>
          </p:cNvPr>
          <p:cNvSpPr>
            <a:spLocks noGrp="1"/>
          </p:cNvSpPr>
          <p:nvPr>
            <p:ph type="sldNum" sz="quarter" idx="12"/>
          </p:nvPr>
        </p:nvSpPr>
        <p:spPr/>
        <p:txBody>
          <a:bodyPr/>
          <a:lstStyle/>
          <a:p>
            <a:fld id="{DD02389F-A09B-4E35-A9C6-45E4945D9CBB}" type="slidenum">
              <a:rPr lang="fr-CA" smtClean="0"/>
              <a:t>‹N°›</a:t>
            </a:fld>
            <a:endParaRPr lang="fr-CA"/>
          </a:p>
        </p:txBody>
      </p:sp>
    </p:spTree>
    <p:extLst>
      <p:ext uri="{BB962C8B-B14F-4D97-AF65-F5344CB8AC3E}">
        <p14:creationId xmlns:p14="http://schemas.microsoft.com/office/powerpoint/2010/main" val="25946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5F07DEA-364A-437D-A337-6B80B8B1BAD8}"/>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84F07A60-43D2-4CB0-97A0-DF10EFC2967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C796443-3EF9-4541-8B50-10649685FCEB}"/>
              </a:ext>
            </a:extLst>
          </p:cNvPr>
          <p:cNvSpPr>
            <a:spLocks noGrp="1"/>
          </p:cNvSpPr>
          <p:nvPr>
            <p:ph type="dt" sz="half" idx="10"/>
          </p:nvPr>
        </p:nvSpPr>
        <p:spPr/>
        <p:txBody>
          <a:bodyPr/>
          <a:lstStyle/>
          <a:p>
            <a:fld id="{62CFD937-AC23-4F72-918A-3C535254A8B7}" type="datetimeFigureOut">
              <a:rPr lang="fr-CA" smtClean="0"/>
              <a:t>2022-04-14</a:t>
            </a:fld>
            <a:endParaRPr lang="fr-CA"/>
          </a:p>
        </p:txBody>
      </p:sp>
      <p:sp>
        <p:nvSpPr>
          <p:cNvPr id="5" name="Espace réservé du pied de page 4">
            <a:extLst>
              <a:ext uri="{FF2B5EF4-FFF2-40B4-BE49-F238E27FC236}">
                <a16:creationId xmlns:a16="http://schemas.microsoft.com/office/drawing/2014/main" id="{3B24BD08-FD28-489A-8589-29382C84AE7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49B565C-A84C-45BB-9B6A-E7BA7C294CD2}"/>
              </a:ext>
            </a:extLst>
          </p:cNvPr>
          <p:cNvSpPr>
            <a:spLocks noGrp="1"/>
          </p:cNvSpPr>
          <p:nvPr>
            <p:ph type="sldNum" sz="quarter" idx="12"/>
          </p:nvPr>
        </p:nvSpPr>
        <p:spPr/>
        <p:txBody>
          <a:bodyPr/>
          <a:lstStyle/>
          <a:p>
            <a:fld id="{DD02389F-A09B-4E35-A9C6-45E4945D9CBB}" type="slidenum">
              <a:rPr lang="fr-CA" smtClean="0"/>
              <a:t>‹N°›</a:t>
            </a:fld>
            <a:endParaRPr lang="fr-CA"/>
          </a:p>
        </p:txBody>
      </p:sp>
    </p:spTree>
    <p:extLst>
      <p:ext uri="{BB962C8B-B14F-4D97-AF65-F5344CB8AC3E}">
        <p14:creationId xmlns:p14="http://schemas.microsoft.com/office/powerpoint/2010/main" val="217228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565CA-1794-4BBE-9AAF-205AE44D45C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B4D5853E-F963-49C1-B34F-713C7263196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402133B-3CFF-44A6-9CC0-2EAAFF1458D0}"/>
              </a:ext>
            </a:extLst>
          </p:cNvPr>
          <p:cNvSpPr>
            <a:spLocks noGrp="1"/>
          </p:cNvSpPr>
          <p:nvPr>
            <p:ph type="dt" sz="half" idx="10"/>
          </p:nvPr>
        </p:nvSpPr>
        <p:spPr/>
        <p:txBody>
          <a:bodyPr/>
          <a:lstStyle/>
          <a:p>
            <a:fld id="{62CFD937-AC23-4F72-918A-3C535254A8B7}" type="datetimeFigureOut">
              <a:rPr lang="fr-CA" smtClean="0"/>
              <a:t>2022-04-14</a:t>
            </a:fld>
            <a:endParaRPr lang="fr-CA"/>
          </a:p>
        </p:txBody>
      </p:sp>
      <p:sp>
        <p:nvSpPr>
          <p:cNvPr id="5" name="Espace réservé du pied de page 4">
            <a:extLst>
              <a:ext uri="{FF2B5EF4-FFF2-40B4-BE49-F238E27FC236}">
                <a16:creationId xmlns:a16="http://schemas.microsoft.com/office/drawing/2014/main" id="{ACFD0EA6-18BE-4C9C-B052-9EB7D9EC1E2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B28F8EB-63E3-4ECE-B078-225A201AD292}"/>
              </a:ext>
            </a:extLst>
          </p:cNvPr>
          <p:cNvSpPr>
            <a:spLocks noGrp="1"/>
          </p:cNvSpPr>
          <p:nvPr>
            <p:ph type="sldNum" sz="quarter" idx="12"/>
          </p:nvPr>
        </p:nvSpPr>
        <p:spPr/>
        <p:txBody>
          <a:bodyPr/>
          <a:lstStyle/>
          <a:p>
            <a:fld id="{DD02389F-A09B-4E35-A9C6-45E4945D9CBB}" type="slidenum">
              <a:rPr lang="fr-CA" smtClean="0"/>
              <a:t>‹N°›</a:t>
            </a:fld>
            <a:endParaRPr lang="fr-CA"/>
          </a:p>
        </p:txBody>
      </p:sp>
    </p:spTree>
    <p:extLst>
      <p:ext uri="{BB962C8B-B14F-4D97-AF65-F5344CB8AC3E}">
        <p14:creationId xmlns:p14="http://schemas.microsoft.com/office/powerpoint/2010/main" val="285869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0BD468-78A9-4889-8715-FDA613E3AD4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596F959C-D008-4429-8323-3B93C24521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1C5F218-D033-491B-9037-8FED1C1D232C}"/>
              </a:ext>
            </a:extLst>
          </p:cNvPr>
          <p:cNvSpPr>
            <a:spLocks noGrp="1"/>
          </p:cNvSpPr>
          <p:nvPr>
            <p:ph type="dt" sz="half" idx="10"/>
          </p:nvPr>
        </p:nvSpPr>
        <p:spPr/>
        <p:txBody>
          <a:bodyPr/>
          <a:lstStyle/>
          <a:p>
            <a:fld id="{62CFD937-AC23-4F72-918A-3C535254A8B7}" type="datetimeFigureOut">
              <a:rPr lang="fr-CA" smtClean="0"/>
              <a:t>2022-04-14</a:t>
            </a:fld>
            <a:endParaRPr lang="fr-CA"/>
          </a:p>
        </p:txBody>
      </p:sp>
      <p:sp>
        <p:nvSpPr>
          <p:cNvPr id="5" name="Espace réservé du pied de page 4">
            <a:extLst>
              <a:ext uri="{FF2B5EF4-FFF2-40B4-BE49-F238E27FC236}">
                <a16:creationId xmlns:a16="http://schemas.microsoft.com/office/drawing/2014/main" id="{929C1F97-B898-465C-B237-F804914F434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B99E42A-A61D-4B9F-9EAF-E8209EBD2A2C}"/>
              </a:ext>
            </a:extLst>
          </p:cNvPr>
          <p:cNvSpPr>
            <a:spLocks noGrp="1"/>
          </p:cNvSpPr>
          <p:nvPr>
            <p:ph type="sldNum" sz="quarter" idx="12"/>
          </p:nvPr>
        </p:nvSpPr>
        <p:spPr/>
        <p:txBody>
          <a:bodyPr/>
          <a:lstStyle/>
          <a:p>
            <a:fld id="{DD02389F-A09B-4E35-A9C6-45E4945D9CBB}" type="slidenum">
              <a:rPr lang="fr-CA" smtClean="0"/>
              <a:t>‹N°›</a:t>
            </a:fld>
            <a:endParaRPr lang="fr-CA"/>
          </a:p>
        </p:txBody>
      </p:sp>
    </p:spTree>
    <p:extLst>
      <p:ext uri="{BB962C8B-B14F-4D97-AF65-F5344CB8AC3E}">
        <p14:creationId xmlns:p14="http://schemas.microsoft.com/office/powerpoint/2010/main" val="300180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D4812-D54E-4487-9FB5-E23E595A6EB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E2CE759-688C-4A3D-B5B6-8A8392FB93B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F3FC9CFE-A8A3-412C-9370-C17B1D7DA9E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591A8E45-A44A-45DD-B27C-E3D58A32C237}"/>
              </a:ext>
            </a:extLst>
          </p:cNvPr>
          <p:cNvSpPr>
            <a:spLocks noGrp="1"/>
          </p:cNvSpPr>
          <p:nvPr>
            <p:ph type="dt" sz="half" idx="10"/>
          </p:nvPr>
        </p:nvSpPr>
        <p:spPr/>
        <p:txBody>
          <a:bodyPr/>
          <a:lstStyle/>
          <a:p>
            <a:fld id="{62CFD937-AC23-4F72-918A-3C535254A8B7}" type="datetimeFigureOut">
              <a:rPr lang="fr-CA" smtClean="0"/>
              <a:t>2022-04-14</a:t>
            </a:fld>
            <a:endParaRPr lang="fr-CA"/>
          </a:p>
        </p:txBody>
      </p:sp>
      <p:sp>
        <p:nvSpPr>
          <p:cNvPr id="6" name="Espace réservé du pied de page 5">
            <a:extLst>
              <a:ext uri="{FF2B5EF4-FFF2-40B4-BE49-F238E27FC236}">
                <a16:creationId xmlns:a16="http://schemas.microsoft.com/office/drawing/2014/main" id="{52EB4D3F-90EF-4C91-A240-D48BA08A99B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8CAB45E-F4CE-4CFF-9CB2-90D3795E5D45}"/>
              </a:ext>
            </a:extLst>
          </p:cNvPr>
          <p:cNvSpPr>
            <a:spLocks noGrp="1"/>
          </p:cNvSpPr>
          <p:nvPr>
            <p:ph type="sldNum" sz="quarter" idx="12"/>
          </p:nvPr>
        </p:nvSpPr>
        <p:spPr/>
        <p:txBody>
          <a:bodyPr/>
          <a:lstStyle/>
          <a:p>
            <a:fld id="{DD02389F-A09B-4E35-A9C6-45E4945D9CBB}" type="slidenum">
              <a:rPr lang="fr-CA" smtClean="0"/>
              <a:t>‹N°›</a:t>
            </a:fld>
            <a:endParaRPr lang="fr-CA"/>
          </a:p>
        </p:txBody>
      </p:sp>
    </p:spTree>
    <p:extLst>
      <p:ext uri="{BB962C8B-B14F-4D97-AF65-F5344CB8AC3E}">
        <p14:creationId xmlns:p14="http://schemas.microsoft.com/office/powerpoint/2010/main" val="368634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BC18F-13BF-4C0C-AEB4-D5604EC487C8}"/>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E4AF2AF-B0E5-4F36-BDF0-6115536C99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96E9202-2677-4E51-A4AB-769614D389B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0E119B5F-D815-41EC-865F-D249301B7A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0F2ED07-E398-4656-AEDC-BCD412F89B8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516C294E-9F88-4DCD-AE5B-897E3658886E}"/>
              </a:ext>
            </a:extLst>
          </p:cNvPr>
          <p:cNvSpPr>
            <a:spLocks noGrp="1"/>
          </p:cNvSpPr>
          <p:nvPr>
            <p:ph type="dt" sz="half" idx="10"/>
          </p:nvPr>
        </p:nvSpPr>
        <p:spPr/>
        <p:txBody>
          <a:bodyPr/>
          <a:lstStyle/>
          <a:p>
            <a:fld id="{62CFD937-AC23-4F72-918A-3C535254A8B7}" type="datetimeFigureOut">
              <a:rPr lang="fr-CA" smtClean="0"/>
              <a:t>2022-04-14</a:t>
            </a:fld>
            <a:endParaRPr lang="fr-CA"/>
          </a:p>
        </p:txBody>
      </p:sp>
      <p:sp>
        <p:nvSpPr>
          <p:cNvPr id="8" name="Espace réservé du pied de page 7">
            <a:extLst>
              <a:ext uri="{FF2B5EF4-FFF2-40B4-BE49-F238E27FC236}">
                <a16:creationId xmlns:a16="http://schemas.microsoft.com/office/drawing/2014/main" id="{55E7D9AD-E1BF-4ACA-B814-0FCBCFA54FA2}"/>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8F535066-9991-410E-8513-7EBF8BCB8BDB}"/>
              </a:ext>
            </a:extLst>
          </p:cNvPr>
          <p:cNvSpPr>
            <a:spLocks noGrp="1"/>
          </p:cNvSpPr>
          <p:nvPr>
            <p:ph type="sldNum" sz="quarter" idx="12"/>
          </p:nvPr>
        </p:nvSpPr>
        <p:spPr/>
        <p:txBody>
          <a:bodyPr/>
          <a:lstStyle/>
          <a:p>
            <a:fld id="{DD02389F-A09B-4E35-A9C6-45E4945D9CBB}" type="slidenum">
              <a:rPr lang="fr-CA" smtClean="0"/>
              <a:t>‹N°›</a:t>
            </a:fld>
            <a:endParaRPr lang="fr-CA"/>
          </a:p>
        </p:txBody>
      </p:sp>
    </p:spTree>
    <p:extLst>
      <p:ext uri="{BB962C8B-B14F-4D97-AF65-F5344CB8AC3E}">
        <p14:creationId xmlns:p14="http://schemas.microsoft.com/office/powerpoint/2010/main" val="160917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AC8C18-8AAD-44BD-8178-C0389AF50744}"/>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C3938170-37D1-4535-A146-4FC03E2CB6B8}"/>
              </a:ext>
            </a:extLst>
          </p:cNvPr>
          <p:cNvSpPr>
            <a:spLocks noGrp="1"/>
          </p:cNvSpPr>
          <p:nvPr>
            <p:ph type="dt" sz="half" idx="10"/>
          </p:nvPr>
        </p:nvSpPr>
        <p:spPr/>
        <p:txBody>
          <a:bodyPr/>
          <a:lstStyle/>
          <a:p>
            <a:fld id="{62CFD937-AC23-4F72-918A-3C535254A8B7}" type="datetimeFigureOut">
              <a:rPr lang="fr-CA" smtClean="0"/>
              <a:t>2022-04-14</a:t>
            </a:fld>
            <a:endParaRPr lang="fr-CA"/>
          </a:p>
        </p:txBody>
      </p:sp>
      <p:sp>
        <p:nvSpPr>
          <p:cNvPr id="4" name="Espace réservé du pied de page 3">
            <a:extLst>
              <a:ext uri="{FF2B5EF4-FFF2-40B4-BE49-F238E27FC236}">
                <a16:creationId xmlns:a16="http://schemas.microsoft.com/office/drawing/2014/main" id="{02EE262F-1317-4C2E-A958-F0BE6AECDDF8}"/>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38FA676-0E76-4B51-9167-2CB6B73107A7}"/>
              </a:ext>
            </a:extLst>
          </p:cNvPr>
          <p:cNvSpPr>
            <a:spLocks noGrp="1"/>
          </p:cNvSpPr>
          <p:nvPr>
            <p:ph type="sldNum" sz="quarter" idx="12"/>
          </p:nvPr>
        </p:nvSpPr>
        <p:spPr/>
        <p:txBody>
          <a:bodyPr/>
          <a:lstStyle/>
          <a:p>
            <a:fld id="{DD02389F-A09B-4E35-A9C6-45E4945D9CBB}" type="slidenum">
              <a:rPr lang="fr-CA" smtClean="0"/>
              <a:t>‹N°›</a:t>
            </a:fld>
            <a:endParaRPr lang="fr-CA"/>
          </a:p>
        </p:txBody>
      </p:sp>
    </p:spTree>
    <p:extLst>
      <p:ext uri="{BB962C8B-B14F-4D97-AF65-F5344CB8AC3E}">
        <p14:creationId xmlns:p14="http://schemas.microsoft.com/office/powerpoint/2010/main" val="24227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FF76595-966F-41AA-94D4-0C6AE8B27082}"/>
              </a:ext>
            </a:extLst>
          </p:cNvPr>
          <p:cNvSpPr>
            <a:spLocks noGrp="1"/>
          </p:cNvSpPr>
          <p:nvPr>
            <p:ph type="dt" sz="half" idx="10"/>
          </p:nvPr>
        </p:nvSpPr>
        <p:spPr/>
        <p:txBody>
          <a:bodyPr/>
          <a:lstStyle/>
          <a:p>
            <a:fld id="{62CFD937-AC23-4F72-918A-3C535254A8B7}" type="datetimeFigureOut">
              <a:rPr lang="fr-CA" smtClean="0"/>
              <a:t>2022-04-14</a:t>
            </a:fld>
            <a:endParaRPr lang="fr-CA"/>
          </a:p>
        </p:txBody>
      </p:sp>
      <p:sp>
        <p:nvSpPr>
          <p:cNvPr id="3" name="Espace réservé du pied de page 2">
            <a:extLst>
              <a:ext uri="{FF2B5EF4-FFF2-40B4-BE49-F238E27FC236}">
                <a16:creationId xmlns:a16="http://schemas.microsoft.com/office/drawing/2014/main" id="{B446D619-39BB-494B-9B83-9347BA430A5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26EB8699-2FB5-4ED6-B721-4D9C92D41915}"/>
              </a:ext>
            </a:extLst>
          </p:cNvPr>
          <p:cNvSpPr>
            <a:spLocks noGrp="1"/>
          </p:cNvSpPr>
          <p:nvPr>
            <p:ph type="sldNum" sz="quarter" idx="12"/>
          </p:nvPr>
        </p:nvSpPr>
        <p:spPr/>
        <p:txBody>
          <a:bodyPr/>
          <a:lstStyle/>
          <a:p>
            <a:fld id="{DD02389F-A09B-4E35-A9C6-45E4945D9CBB}" type="slidenum">
              <a:rPr lang="fr-CA" smtClean="0"/>
              <a:t>‹N°›</a:t>
            </a:fld>
            <a:endParaRPr lang="fr-CA"/>
          </a:p>
        </p:txBody>
      </p:sp>
    </p:spTree>
    <p:extLst>
      <p:ext uri="{BB962C8B-B14F-4D97-AF65-F5344CB8AC3E}">
        <p14:creationId xmlns:p14="http://schemas.microsoft.com/office/powerpoint/2010/main" val="21158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A3547-322F-4767-8CB1-222BA32760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440CEB8-8FC1-4583-BDB6-A88FC8C7C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B7384414-F338-471E-8A2D-AB686CC72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6CB922-993D-4D49-9C7D-69B4BF73D2AD}"/>
              </a:ext>
            </a:extLst>
          </p:cNvPr>
          <p:cNvSpPr>
            <a:spLocks noGrp="1"/>
          </p:cNvSpPr>
          <p:nvPr>
            <p:ph type="dt" sz="half" idx="10"/>
          </p:nvPr>
        </p:nvSpPr>
        <p:spPr/>
        <p:txBody>
          <a:bodyPr/>
          <a:lstStyle/>
          <a:p>
            <a:fld id="{62CFD937-AC23-4F72-918A-3C535254A8B7}" type="datetimeFigureOut">
              <a:rPr lang="fr-CA" smtClean="0"/>
              <a:t>2022-04-14</a:t>
            </a:fld>
            <a:endParaRPr lang="fr-CA"/>
          </a:p>
        </p:txBody>
      </p:sp>
      <p:sp>
        <p:nvSpPr>
          <p:cNvPr id="6" name="Espace réservé du pied de page 5">
            <a:extLst>
              <a:ext uri="{FF2B5EF4-FFF2-40B4-BE49-F238E27FC236}">
                <a16:creationId xmlns:a16="http://schemas.microsoft.com/office/drawing/2014/main" id="{8391D73C-4633-4803-A3B8-121C19C4A0F1}"/>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876049B-6733-42A3-A9D1-03BBEECEB1CA}"/>
              </a:ext>
            </a:extLst>
          </p:cNvPr>
          <p:cNvSpPr>
            <a:spLocks noGrp="1"/>
          </p:cNvSpPr>
          <p:nvPr>
            <p:ph type="sldNum" sz="quarter" idx="12"/>
          </p:nvPr>
        </p:nvSpPr>
        <p:spPr/>
        <p:txBody>
          <a:bodyPr/>
          <a:lstStyle/>
          <a:p>
            <a:fld id="{DD02389F-A09B-4E35-A9C6-45E4945D9CBB}" type="slidenum">
              <a:rPr lang="fr-CA" smtClean="0"/>
              <a:t>‹N°›</a:t>
            </a:fld>
            <a:endParaRPr lang="fr-CA"/>
          </a:p>
        </p:txBody>
      </p:sp>
    </p:spTree>
    <p:extLst>
      <p:ext uri="{BB962C8B-B14F-4D97-AF65-F5344CB8AC3E}">
        <p14:creationId xmlns:p14="http://schemas.microsoft.com/office/powerpoint/2010/main" val="4242429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520B77-A5A9-40B1-A5D8-BB0AE02086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7AD1FD09-2F1C-493D-9541-1947C4C8E0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1FEF1B31-C28E-41C7-8315-4031185F1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D515E87-B4C6-49C2-9F01-429C4DDF4094}"/>
              </a:ext>
            </a:extLst>
          </p:cNvPr>
          <p:cNvSpPr>
            <a:spLocks noGrp="1"/>
          </p:cNvSpPr>
          <p:nvPr>
            <p:ph type="dt" sz="half" idx="10"/>
          </p:nvPr>
        </p:nvSpPr>
        <p:spPr/>
        <p:txBody>
          <a:bodyPr/>
          <a:lstStyle/>
          <a:p>
            <a:fld id="{62CFD937-AC23-4F72-918A-3C535254A8B7}" type="datetimeFigureOut">
              <a:rPr lang="fr-CA" smtClean="0"/>
              <a:t>2022-04-14</a:t>
            </a:fld>
            <a:endParaRPr lang="fr-CA"/>
          </a:p>
        </p:txBody>
      </p:sp>
      <p:sp>
        <p:nvSpPr>
          <p:cNvPr id="6" name="Espace réservé du pied de page 5">
            <a:extLst>
              <a:ext uri="{FF2B5EF4-FFF2-40B4-BE49-F238E27FC236}">
                <a16:creationId xmlns:a16="http://schemas.microsoft.com/office/drawing/2014/main" id="{7965D735-C564-4FF2-A9B0-9F953EC0EE0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B91195A-7412-44E0-A13F-95A5EA3AB353}"/>
              </a:ext>
            </a:extLst>
          </p:cNvPr>
          <p:cNvSpPr>
            <a:spLocks noGrp="1"/>
          </p:cNvSpPr>
          <p:nvPr>
            <p:ph type="sldNum" sz="quarter" idx="12"/>
          </p:nvPr>
        </p:nvSpPr>
        <p:spPr/>
        <p:txBody>
          <a:bodyPr/>
          <a:lstStyle/>
          <a:p>
            <a:fld id="{DD02389F-A09B-4E35-A9C6-45E4945D9CBB}" type="slidenum">
              <a:rPr lang="fr-CA" smtClean="0"/>
              <a:t>‹N°›</a:t>
            </a:fld>
            <a:endParaRPr lang="fr-CA"/>
          </a:p>
        </p:txBody>
      </p:sp>
    </p:spTree>
    <p:extLst>
      <p:ext uri="{BB962C8B-B14F-4D97-AF65-F5344CB8AC3E}">
        <p14:creationId xmlns:p14="http://schemas.microsoft.com/office/powerpoint/2010/main" val="251256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F0AB0EA-A1A6-471B-B62B-C6BD1EA75A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204CEBFE-4410-4A17-A97D-E720B59E3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33133BB-EF81-4885-BEBF-ADCCED346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FD937-AC23-4F72-918A-3C535254A8B7}" type="datetimeFigureOut">
              <a:rPr lang="fr-CA" smtClean="0"/>
              <a:t>2022-04-14</a:t>
            </a:fld>
            <a:endParaRPr lang="fr-CA"/>
          </a:p>
        </p:txBody>
      </p:sp>
      <p:sp>
        <p:nvSpPr>
          <p:cNvPr id="5" name="Espace réservé du pied de page 4">
            <a:extLst>
              <a:ext uri="{FF2B5EF4-FFF2-40B4-BE49-F238E27FC236}">
                <a16:creationId xmlns:a16="http://schemas.microsoft.com/office/drawing/2014/main" id="{D206A0EB-3EE6-468C-B6A8-8796493F3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02E185E0-A35B-4E7C-8919-36E8D2E092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2389F-A09B-4E35-A9C6-45E4945D9CBB}" type="slidenum">
              <a:rPr lang="fr-CA" smtClean="0"/>
              <a:t>‹N°›</a:t>
            </a:fld>
            <a:endParaRPr lang="fr-CA"/>
          </a:p>
        </p:txBody>
      </p:sp>
    </p:spTree>
    <p:extLst>
      <p:ext uri="{BB962C8B-B14F-4D97-AF65-F5344CB8AC3E}">
        <p14:creationId xmlns:p14="http://schemas.microsoft.com/office/powerpoint/2010/main" val="155111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5EE7D60-0755-41E7-80B3-12A70FA2A6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49" t="9091" r="19820"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F3A789D-D353-49F7-9422-CA8D95F6F7F5}"/>
              </a:ext>
            </a:extLst>
          </p:cNvPr>
          <p:cNvSpPr>
            <a:spLocks noGrp="1"/>
          </p:cNvSpPr>
          <p:nvPr>
            <p:ph type="ctrTitle"/>
          </p:nvPr>
        </p:nvSpPr>
        <p:spPr>
          <a:xfrm>
            <a:off x="477981" y="1122363"/>
            <a:ext cx="4023360" cy="3204134"/>
          </a:xfrm>
        </p:spPr>
        <p:txBody>
          <a:bodyPr anchor="b">
            <a:normAutofit/>
          </a:bodyPr>
          <a:lstStyle/>
          <a:p>
            <a:pPr algn="l"/>
            <a:br>
              <a:rPr lang="fr-CA" sz="4800" b="0" i="0" u="none" strike="noStrike" baseline="0" dirty="0">
                <a:latin typeface="Corbel" panose="020B0503020204020204" pitchFamily="34" charset="0"/>
              </a:rPr>
            </a:br>
            <a:endParaRPr lang="fr-CA" sz="4800" dirty="0"/>
          </a:p>
        </p:txBody>
      </p:sp>
      <p:sp>
        <p:nvSpPr>
          <p:cNvPr id="3" name="Sous-titre 2">
            <a:extLst>
              <a:ext uri="{FF2B5EF4-FFF2-40B4-BE49-F238E27FC236}">
                <a16:creationId xmlns:a16="http://schemas.microsoft.com/office/drawing/2014/main" id="{E2C41C19-A003-4DB6-8700-913C8A04671E}"/>
              </a:ext>
            </a:extLst>
          </p:cNvPr>
          <p:cNvSpPr>
            <a:spLocks noGrp="1"/>
          </p:cNvSpPr>
          <p:nvPr>
            <p:ph type="subTitle" idx="1"/>
          </p:nvPr>
        </p:nvSpPr>
        <p:spPr>
          <a:xfrm>
            <a:off x="84667" y="2274066"/>
            <a:ext cx="4771418" cy="4583934"/>
          </a:xfrm>
        </p:spPr>
        <p:txBody>
          <a:bodyPr>
            <a:normAutofit/>
          </a:bodyPr>
          <a:lstStyle/>
          <a:p>
            <a:pPr algn="l"/>
            <a:r>
              <a:rPr lang="fr-CA" sz="4000" b="1" dirty="0">
                <a:solidFill>
                  <a:schemeClr val="accent6">
                    <a:lumMod val="60000"/>
                    <a:lumOff val="40000"/>
                  </a:schemeClr>
                </a:solidFill>
              </a:rPr>
              <a:t>Les changements climatiques au Québec : Laurentides</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ZoneTexte 25">
            <a:extLst>
              <a:ext uri="{FF2B5EF4-FFF2-40B4-BE49-F238E27FC236}">
                <a16:creationId xmlns:a16="http://schemas.microsoft.com/office/drawing/2014/main" id="{4102AAAE-8081-448C-89AF-0B7E4BF3C737}"/>
              </a:ext>
            </a:extLst>
          </p:cNvPr>
          <p:cNvSpPr txBox="1"/>
          <p:nvPr/>
        </p:nvSpPr>
        <p:spPr>
          <a:xfrm>
            <a:off x="6801203" y="3429000"/>
            <a:ext cx="6096000" cy="369332"/>
          </a:xfrm>
          <a:prstGeom prst="rect">
            <a:avLst/>
          </a:prstGeom>
          <a:noFill/>
        </p:spPr>
        <p:txBody>
          <a:bodyPr wrap="square">
            <a:spAutoFit/>
          </a:bodyPr>
          <a:lstStyle/>
          <a:p>
            <a:endParaRPr lang="fr-CA" dirty="0"/>
          </a:p>
        </p:txBody>
      </p:sp>
      <p:sp>
        <p:nvSpPr>
          <p:cNvPr id="28" name="ZoneTexte 27">
            <a:extLst>
              <a:ext uri="{FF2B5EF4-FFF2-40B4-BE49-F238E27FC236}">
                <a16:creationId xmlns:a16="http://schemas.microsoft.com/office/drawing/2014/main" id="{EDBC6216-4060-4B5F-860D-DFC98D2E8752}"/>
              </a:ext>
            </a:extLst>
          </p:cNvPr>
          <p:cNvSpPr txBox="1"/>
          <p:nvPr/>
        </p:nvSpPr>
        <p:spPr>
          <a:xfrm>
            <a:off x="6500637" y="1705013"/>
            <a:ext cx="6396566" cy="369332"/>
          </a:xfrm>
          <a:prstGeom prst="rect">
            <a:avLst/>
          </a:prstGeom>
          <a:noFill/>
        </p:spPr>
        <p:txBody>
          <a:bodyPr wrap="square">
            <a:spAutoFit/>
          </a:bodyPr>
          <a:lstStyle/>
          <a:p>
            <a:endParaRPr lang="fr-CA" dirty="0"/>
          </a:p>
        </p:txBody>
      </p:sp>
    </p:spTree>
    <p:extLst>
      <p:ext uri="{BB962C8B-B14F-4D97-AF65-F5344CB8AC3E}">
        <p14:creationId xmlns:p14="http://schemas.microsoft.com/office/powerpoint/2010/main" val="2853450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5"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9F6373B-437A-404E-859A-3D82AA73A1B8}"/>
              </a:ext>
            </a:extLst>
          </p:cNvPr>
          <p:cNvSpPr>
            <a:spLocks noGrp="1"/>
          </p:cNvSpPr>
          <p:nvPr>
            <p:ph idx="1"/>
          </p:nvPr>
        </p:nvSpPr>
        <p:spPr>
          <a:xfrm>
            <a:off x="694944" y="3471608"/>
            <a:ext cx="11497056" cy="3057328"/>
          </a:xfrm>
        </p:spPr>
        <p:txBody>
          <a:bodyPr anchor="ctr">
            <a:noAutofit/>
          </a:bodyPr>
          <a:lstStyle/>
          <a:p>
            <a:pPr marL="0" indent="0">
              <a:buNone/>
            </a:pPr>
            <a:r>
              <a:rPr lang="fr-CA" sz="2400" b="1" dirty="0">
                <a:solidFill>
                  <a:srgbClr val="002060"/>
                </a:solidFill>
              </a:rPr>
              <a:t>Les zoonoses, maladies transmises par des vecteurs tels que les animaux ou les insectes.</a:t>
            </a:r>
            <a:r>
              <a:rPr lang="fr-CA" sz="2400" dirty="0">
                <a:solidFill>
                  <a:srgbClr val="002060"/>
                </a:solidFill>
              </a:rPr>
              <a:t> </a:t>
            </a:r>
          </a:p>
          <a:p>
            <a:pPr marL="0" indent="0">
              <a:buNone/>
            </a:pPr>
            <a:r>
              <a:rPr lang="fr-CA" sz="2400" dirty="0">
                <a:solidFill>
                  <a:srgbClr val="002060"/>
                </a:solidFill>
              </a:rPr>
              <a:t>Profitant du climat plus doux, des espèces portant la maladie de Lyme ou le virus du Nil occidental font leur incursion à des latitudes plus nordiques. Le Zika, la dengue, la malaria et autres maladies vectorielles voient toutes leurs territoires se modifier au fil du temps; </a:t>
            </a:r>
          </a:p>
          <a:p>
            <a:pPr marL="0" indent="0">
              <a:buNone/>
            </a:pPr>
            <a:r>
              <a:rPr lang="fr-CA" sz="2400" dirty="0">
                <a:solidFill>
                  <a:srgbClr val="002060"/>
                </a:solidFill>
              </a:rPr>
              <a:t>On doit donc garder en tête la présentation clinique de ces maladies émergentes chez nous tout en comprenant les effets des canicules, des sécheresses, des inondations sur la prolifération des vecteurs de ces pathogènes.</a:t>
            </a:r>
          </a:p>
        </p:txBody>
      </p:sp>
      <p:pic>
        <p:nvPicPr>
          <p:cNvPr id="3076" name="Picture 4" descr="La géographie, un appui dans la lutte contre des maladies | Radio-Canada.ca">
            <a:extLst>
              <a:ext uri="{FF2B5EF4-FFF2-40B4-BE49-F238E27FC236}">
                <a16:creationId xmlns:a16="http://schemas.microsoft.com/office/drawing/2014/main" id="{7DA82E6E-B606-4512-84FC-B5832468B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042" y="132379"/>
            <a:ext cx="7306623" cy="298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73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88CADC4-764B-4F24-A7DC-D4AB3FAF9E0A}"/>
              </a:ext>
            </a:extLst>
          </p:cNvPr>
          <p:cNvSpPr>
            <a:spLocks noGrp="1"/>
          </p:cNvSpPr>
          <p:nvPr>
            <p:ph idx="1"/>
          </p:nvPr>
        </p:nvSpPr>
        <p:spPr>
          <a:xfrm>
            <a:off x="4810259" y="649480"/>
            <a:ext cx="6555347" cy="5546047"/>
          </a:xfrm>
        </p:spPr>
        <p:txBody>
          <a:bodyPr anchor="ctr">
            <a:normAutofit/>
          </a:bodyPr>
          <a:lstStyle/>
          <a:p>
            <a:pPr marL="0" indent="0">
              <a:buNone/>
            </a:pPr>
            <a:r>
              <a:rPr lang="fr-CA" dirty="0">
                <a:solidFill>
                  <a:srgbClr val="002060"/>
                </a:solidFill>
              </a:rPr>
              <a:t>Dans un avenir prochain, devrons-nous inclure l’impact des changements climatiques sur nos sociétés , dans le portrait de planification des services de santé d’une région donnée, au même titre que le portrait démographique, le niveau économique, milieu rural, ville </a:t>
            </a:r>
            <a:r>
              <a:rPr lang="fr-CA" dirty="0" err="1">
                <a:solidFill>
                  <a:srgbClr val="002060"/>
                </a:solidFill>
              </a:rPr>
              <a:t>etc</a:t>
            </a:r>
            <a:r>
              <a:rPr lang="fr-CA" dirty="0">
                <a:solidFill>
                  <a:srgbClr val="002060"/>
                </a:solidFill>
              </a:rPr>
              <a:t>?</a:t>
            </a:r>
          </a:p>
        </p:txBody>
      </p:sp>
      <p:pic>
        <p:nvPicPr>
          <p:cNvPr id="4100" name="Picture 4" descr="Pathologies dues à la chaleur. Reconnaître les symptômes et réagir. -  France Assos Santé">
            <a:extLst>
              <a:ext uri="{FF2B5EF4-FFF2-40B4-BE49-F238E27FC236}">
                <a16:creationId xmlns:a16="http://schemas.microsoft.com/office/drawing/2014/main" id="{66F36DA3-7DF9-449B-B4C2-E428EB738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35" y="1424763"/>
            <a:ext cx="3465037" cy="388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8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1"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re 1">
            <a:extLst>
              <a:ext uri="{FF2B5EF4-FFF2-40B4-BE49-F238E27FC236}">
                <a16:creationId xmlns:a16="http://schemas.microsoft.com/office/drawing/2014/main" id="{6F3A789D-D353-49F7-9422-CA8D95F6F7F5}"/>
              </a:ext>
            </a:extLst>
          </p:cNvPr>
          <p:cNvSpPr>
            <a:spLocks noGrp="1"/>
          </p:cNvSpPr>
          <p:nvPr>
            <p:ph type="ctrTitle"/>
          </p:nvPr>
        </p:nvSpPr>
        <p:spPr>
          <a:xfrm>
            <a:off x="3339475" y="667087"/>
            <a:ext cx="5403919" cy="2065020"/>
          </a:xfrm>
        </p:spPr>
        <p:txBody>
          <a:bodyPr>
            <a:normAutofit/>
          </a:bodyPr>
          <a:lstStyle/>
          <a:p>
            <a:endParaRPr lang="fr-CA" sz="5200" dirty="0">
              <a:solidFill>
                <a:schemeClr val="tx2"/>
              </a:solidFill>
            </a:endParaRPr>
          </a:p>
        </p:txBody>
      </p:sp>
      <p:sp>
        <p:nvSpPr>
          <p:cNvPr id="3" name="Sous-titre 2">
            <a:extLst>
              <a:ext uri="{FF2B5EF4-FFF2-40B4-BE49-F238E27FC236}">
                <a16:creationId xmlns:a16="http://schemas.microsoft.com/office/drawing/2014/main" id="{E2C41C19-A003-4DB6-8700-913C8A04671E}"/>
              </a:ext>
            </a:extLst>
          </p:cNvPr>
          <p:cNvSpPr>
            <a:spLocks noGrp="1"/>
          </p:cNvSpPr>
          <p:nvPr>
            <p:ph type="subTitle" idx="1"/>
          </p:nvPr>
        </p:nvSpPr>
        <p:spPr>
          <a:xfrm>
            <a:off x="3215729" y="4165152"/>
            <a:ext cx="5760846" cy="682079"/>
          </a:xfrm>
        </p:spPr>
        <p:txBody>
          <a:bodyPr>
            <a:normAutofit/>
          </a:bodyPr>
          <a:lstStyle/>
          <a:p>
            <a:endParaRPr lang="fr-CA" dirty="0">
              <a:solidFill>
                <a:schemeClr val="tx2"/>
              </a:solidFill>
            </a:endParaRPr>
          </a:p>
        </p:txBody>
      </p:sp>
      <p:sp>
        <p:nvSpPr>
          <p:cNvPr id="26" name="ZoneTexte 25">
            <a:extLst>
              <a:ext uri="{FF2B5EF4-FFF2-40B4-BE49-F238E27FC236}">
                <a16:creationId xmlns:a16="http://schemas.microsoft.com/office/drawing/2014/main" id="{4102AAAE-8081-448C-89AF-0B7E4BF3C737}"/>
              </a:ext>
            </a:extLst>
          </p:cNvPr>
          <p:cNvSpPr txBox="1"/>
          <p:nvPr/>
        </p:nvSpPr>
        <p:spPr>
          <a:xfrm>
            <a:off x="6448297" y="4227340"/>
            <a:ext cx="6096000" cy="369332"/>
          </a:xfrm>
          <a:prstGeom prst="rect">
            <a:avLst/>
          </a:prstGeom>
          <a:noFill/>
        </p:spPr>
        <p:txBody>
          <a:bodyPr wrap="square">
            <a:spAutoFit/>
          </a:bodyPr>
          <a:lstStyle/>
          <a:p>
            <a:endParaRPr lang="fr-CA" dirty="0"/>
          </a:p>
        </p:txBody>
      </p:sp>
      <p:sp>
        <p:nvSpPr>
          <p:cNvPr id="28" name="ZoneTexte 27">
            <a:extLst>
              <a:ext uri="{FF2B5EF4-FFF2-40B4-BE49-F238E27FC236}">
                <a16:creationId xmlns:a16="http://schemas.microsoft.com/office/drawing/2014/main" id="{EDBC6216-4060-4B5F-860D-DFC98D2E8752}"/>
              </a:ext>
            </a:extLst>
          </p:cNvPr>
          <p:cNvSpPr txBox="1"/>
          <p:nvPr/>
        </p:nvSpPr>
        <p:spPr>
          <a:xfrm>
            <a:off x="6500637" y="1705013"/>
            <a:ext cx="6396566" cy="369332"/>
          </a:xfrm>
          <a:prstGeom prst="rect">
            <a:avLst/>
          </a:prstGeom>
          <a:noFill/>
        </p:spPr>
        <p:txBody>
          <a:bodyPr wrap="square">
            <a:spAutoFit/>
          </a:bodyPr>
          <a:lstStyle/>
          <a:p>
            <a:endParaRPr lang="fr-CA" dirty="0"/>
          </a:p>
        </p:txBody>
      </p:sp>
      <p:pic>
        <p:nvPicPr>
          <p:cNvPr id="4098" name="Picture 2">
            <a:extLst>
              <a:ext uri="{FF2B5EF4-FFF2-40B4-BE49-F238E27FC236}">
                <a16:creationId xmlns:a16="http://schemas.microsoft.com/office/drawing/2014/main" id="{4D7E021E-0C9B-422A-A0BE-AAC54253C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062" y="428888"/>
            <a:ext cx="9710699" cy="64330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ccueil">
            <a:extLst>
              <a:ext uri="{FF2B5EF4-FFF2-40B4-BE49-F238E27FC236}">
                <a16:creationId xmlns:a16="http://schemas.microsoft.com/office/drawing/2014/main" id="{BA4818A7-6C2B-49D3-92EF-E8FF51AE7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1066" y="6072717"/>
            <a:ext cx="1475179" cy="71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95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CACBEF-AF6B-4AB5-B291-9E18D18E9225}"/>
              </a:ext>
            </a:extLst>
          </p:cNvPr>
          <p:cNvSpPr>
            <a:spLocks noGrp="1"/>
          </p:cNvSpPr>
          <p:nvPr>
            <p:ph type="title"/>
          </p:nvPr>
        </p:nvSpPr>
        <p:spPr>
          <a:xfrm>
            <a:off x="7320466" y="609600"/>
            <a:ext cx="4140014" cy="1330839"/>
          </a:xfrm>
        </p:spPr>
        <p:txBody>
          <a:bodyPr>
            <a:normAutofit fontScale="90000"/>
          </a:bodyPr>
          <a:lstStyle/>
          <a:p>
            <a:r>
              <a:rPr lang="fr-CA" sz="4400" b="1" i="0" u="none" strike="noStrike" baseline="0" dirty="0">
                <a:solidFill>
                  <a:schemeClr val="accent1">
                    <a:lumMod val="75000"/>
                  </a:schemeClr>
                </a:solidFill>
                <a:latin typeface="FrutigerLT-Light"/>
              </a:rPr>
              <a:t>RÉCHAUFFEMENT CLIMATIQUE AU QUÉBEC</a:t>
            </a:r>
            <a:br>
              <a:rPr lang="fr-CA" sz="4400" b="1" i="0" u="none" strike="noStrike" baseline="0" dirty="0">
                <a:latin typeface="FrutigerLT-Light"/>
              </a:rPr>
            </a:br>
            <a:endParaRPr lang="fr-CA" dirty="0"/>
          </a:p>
        </p:txBody>
      </p:sp>
      <p:pic>
        <p:nvPicPr>
          <p:cNvPr id="11" name="Picture 2" descr="Situation au Québec - Mon Climat, Ma Santé - Grand Public">
            <a:extLst>
              <a:ext uri="{FF2B5EF4-FFF2-40B4-BE49-F238E27FC236}">
                <a16:creationId xmlns:a16="http://schemas.microsoft.com/office/drawing/2014/main" id="{62DEB2B2-1A98-4B6F-910F-725FC9AC90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3" r="-1" b="-1"/>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4DC34B7C-0773-4B35-A5EF-72A7C7B5D619}"/>
              </a:ext>
            </a:extLst>
          </p:cNvPr>
          <p:cNvSpPr>
            <a:spLocks noGrp="1"/>
          </p:cNvSpPr>
          <p:nvPr>
            <p:ph idx="1"/>
          </p:nvPr>
        </p:nvSpPr>
        <p:spPr>
          <a:xfrm>
            <a:off x="6544639" y="1839073"/>
            <a:ext cx="5647342" cy="5260369"/>
          </a:xfrm>
        </p:spPr>
        <p:txBody>
          <a:bodyPr>
            <a:normAutofit/>
          </a:bodyPr>
          <a:lstStyle/>
          <a:p>
            <a:r>
              <a:rPr lang="fr-CA" sz="1800" b="1" i="0" u="none" strike="noStrike" baseline="0" dirty="0">
                <a:solidFill>
                  <a:schemeClr val="accent1">
                    <a:lumMod val="75000"/>
                  </a:schemeClr>
                </a:solidFill>
                <a:latin typeface="FrutigerLT-Light"/>
              </a:rPr>
              <a:t>L’atmosphère terrestre s’est réchauffée en moyenne de 0,13 °C par décennie au cours des 50 dernières années, alors que ce réchauffement a atteint dans le sud du Québec 0,28 °C par décennie pendant la même période.</a:t>
            </a:r>
          </a:p>
          <a:p>
            <a:r>
              <a:rPr lang="fr-CA" sz="1800" b="1" i="0" u="none" strike="noStrike" baseline="0" dirty="0">
                <a:solidFill>
                  <a:schemeClr val="accent1">
                    <a:lumMod val="75000"/>
                  </a:schemeClr>
                </a:solidFill>
                <a:latin typeface="FrutigerLT-Light"/>
              </a:rPr>
              <a:t>Nous sommes clairement entrés dans l’ère du réchauffement climatique.</a:t>
            </a:r>
          </a:p>
          <a:p>
            <a:r>
              <a:rPr lang="fr-CA" sz="1800" b="1" dirty="0">
                <a:solidFill>
                  <a:schemeClr val="accent1">
                    <a:lumMod val="75000"/>
                  </a:schemeClr>
                </a:solidFill>
                <a:latin typeface="FrutigerLT-Light"/>
              </a:rPr>
              <a:t>Les modèles climatiques permettent de projeter les changements  climatiques à venir en utilisant des scénarios plausibles d’émissions  de gaz à effet de serre. Certains de ces modèles établissent des projections climatiques à l’échelle régionale. </a:t>
            </a:r>
          </a:p>
        </p:txBody>
      </p:sp>
    </p:spTree>
    <p:extLst>
      <p:ext uri="{BB962C8B-B14F-4D97-AF65-F5344CB8AC3E}">
        <p14:creationId xmlns:p14="http://schemas.microsoft.com/office/powerpoint/2010/main" val="134020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F3A789D-D353-49F7-9422-CA8D95F6F7F5}"/>
              </a:ext>
            </a:extLst>
          </p:cNvPr>
          <p:cNvSpPr>
            <a:spLocks noGrp="1"/>
          </p:cNvSpPr>
          <p:nvPr>
            <p:ph type="ctrTitle"/>
          </p:nvPr>
        </p:nvSpPr>
        <p:spPr>
          <a:xfrm>
            <a:off x="1036685" y="1152144"/>
            <a:ext cx="3794760" cy="3171281"/>
          </a:xfrm>
        </p:spPr>
        <p:txBody>
          <a:bodyPr>
            <a:normAutofit/>
          </a:bodyPr>
          <a:lstStyle/>
          <a:p>
            <a:pPr algn="l"/>
            <a:r>
              <a:rPr lang="fr-CA" sz="1800" b="1" i="0" u="none" strike="noStrike" baseline="0" dirty="0">
                <a:solidFill>
                  <a:schemeClr val="accent1">
                    <a:lumMod val="75000"/>
                  </a:schemeClr>
                </a:solidFill>
                <a:latin typeface="Corbel" panose="020B0503020204020204" pitchFamily="34" charset="0"/>
              </a:rPr>
              <a:t>Illustration du déplacement prévu des climats dans le sud du Québec durant le XXIe siècle.</a:t>
            </a:r>
            <a:br>
              <a:rPr lang="fr-CA" sz="1800" b="1" i="0" u="none" strike="noStrike" baseline="0" dirty="0">
                <a:solidFill>
                  <a:schemeClr val="accent1">
                    <a:lumMod val="75000"/>
                  </a:schemeClr>
                </a:solidFill>
                <a:latin typeface="Corbel" panose="020B0503020204020204" pitchFamily="34" charset="0"/>
              </a:rPr>
            </a:br>
            <a:br>
              <a:rPr lang="fr-CA" sz="1800" b="1" i="0" u="none" strike="noStrike" baseline="0" dirty="0">
                <a:solidFill>
                  <a:schemeClr val="accent1">
                    <a:lumMod val="75000"/>
                  </a:schemeClr>
                </a:solidFill>
                <a:latin typeface="Corbel" panose="020B0503020204020204" pitchFamily="34" charset="0"/>
              </a:rPr>
            </a:br>
            <a:r>
              <a:rPr lang="fr-CA" sz="1800" b="1" dirty="0">
                <a:solidFill>
                  <a:schemeClr val="accent1">
                    <a:lumMod val="75000"/>
                  </a:schemeClr>
                </a:solidFill>
                <a:latin typeface="Corbel" panose="020B0503020204020204" pitchFamily="34" charset="0"/>
              </a:rPr>
              <a:t>Il est prévu que le climat pourrait « migrer » vers le nord à une vitesse de plus de 10 kilomètres par année. Cela génère beaucoup d’incertitudes sur l’impact réel de cette évolution.</a:t>
            </a:r>
          </a:p>
        </p:txBody>
      </p:sp>
      <p:grpSp>
        <p:nvGrpSpPr>
          <p:cNvPr id="41" name="Group 40">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2"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Image 5">
            <a:extLst>
              <a:ext uri="{FF2B5EF4-FFF2-40B4-BE49-F238E27FC236}">
                <a16:creationId xmlns:a16="http://schemas.microsoft.com/office/drawing/2014/main" id="{9BDBB46A-5831-4908-9151-214EFA6379F1}"/>
              </a:ext>
            </a:extLst>
          </p:cNvPr>
          <p:cNvPicPr>
            <a:picLocks noChangeAspect="1"/>
          </p:cNvPicPr>
          <p:nvPr/>
        </p:nvPicPr>
        <p:blipFill>
          <a:blip r:embed="rId2"/>
          <a:stretch>
            <a:fillRect/>
          </a:stretch>
        </p:blipFill>
        <p:spPr>
          <a:xfrm>
            <a:off x="6226602" y="73152"/>
            <a:ext cx="4928713" cy="6810220"/>
          </a:xfrm>
          <a:prstGeom prst="rect">
            <a:avLst/>
          </a:prstGeom>
        </p:spPr>
      </p:pic>
      <p:sp>
        <p:nvSpPr>
          <p:cNvPr id="26" name="ZoneTexte 25">
            <a:extLst>
              <a:ext uri="{FF2B5EF4-FFF2-40B4-BE49-F238E27FC236}">
                <a16:creationId xmlns:a16="http://schemas.microsoft.com/office/drawing/2014/main" id="{4102AAAE-8081-448C-89AF-0B7E4BF3C737}"/>
              </a:ext>
            </a:extLst>
          </p:cNvPr>
          <p:cNvSpPr txBox="1"/>
          <p:nvPr/>
        </p:nvSpPr>
        <p:spPr>
          <a:xfrm>
            <a:off x="6448297" y="4227340"/>
            <a:ext cx="6096000" cy="369332"/>
          </a:xfrm>
          <a:prstGeom prst="rect">
            <a:avLst/>
          </a:prstGeom>
          <a:noFill/>
        </p:spPr>
        <p:txBody>
          <a:bodyPr wrap="square">
            <a:spAutoFit/>
          </a:bodyPr>
          <a:lstStyle/>
          <a:p>
            <a:endParaRPr lang="fr-CA" dirty="0"/>
          </a:p>
        </p:txBody>
      </p:sp>
      <p:sp>
        <p:nvSpPr>
          <p:cNvPr id="28" name="ZoneTexte 27">
            <a:extLst>
              <a:ext uri="{FF2B5EF4-FFF2-40B4-BE49-F238E27FC236}">
                <a16:creationId xmlns:a16="http://schemas.microsoft.com/office/drawing/2014/main" id="{EDBC6216-4060-4B5F-860D-DFC98D2E8752}"/>
              </a:ext>
            </a:extLst>
          </p:cNvPr>
          <p:cNvSpPr txBox="1"/>
          <p:nvPr/>
        </p:nvSpPr>
        <p:spPr>
          <a:xfrm>
            <a:off x="6500637" y="1705013"/>
            <a:ext cx="6396566" cy="369332"/>
          </a:xfrm>
          <a:prstGeom prst="rect">
            <a:avLst/>
          </a:prstGeom>
          <a:noFill/>
        </p:spPr>
        <p:txBody>
          <a:bodyPr wrap="square">
            <a:spAutoFit/>
          </a:bodyPr>
          <a:lstStyle/>
          <a:p>
            <a:endParaRPr lang="fr-CA" dirty="0"/>
          </a:p>
        </p:txBody>
      </p:sp>
      <p:pic>
        <p:nvPicPr>
          <p:cNvPr id="17" name="Picture 2" descr="Accueil">
            <a:extLst>
              <a:ext uri="{FF2B5EF4-FFF2-40B4-BE49-F238E27FC236}">
                <a16:creationId xmlns:a16="http://schemas.microsoft.com/office/drawing/2014/main" id="{64D318E5-EA4A-4BA0-A165-B0A87EBE9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2221" y="6258747"/>
            <a:ext cx="958645" cy="464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195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F2A7A66-6C2C-4F9F-9FAB-37713038D510}"/>
              </a:ext>
            </a:extLst>
          </p:cNvPr>
          <p:cNvSpPr>
            <a:spLocks noGrp="1"/>
          </p:cNvSpPr>
          <p:nvPr>
            <p:ph type="title"/>
          </p:nvPr>
        </p:nvSpPr>
        <p:spPr>
          <a:xfrm>
            <a:off x="1371599" y="294538"/>
            <a:ext cx="9895951" cy="1033669"/>
          </a:xfrm>
        </p:spPr>
        <p:txBody>
          <a:bodyPr>
            <a:normAutofit/>
          </a:bodyPr>
          <a:lstStyle/>
          <a:p>
            <a:r>
              <a:rPr lang="fr-CA" sz="4000" dirty="0">
                <a:solidFill>
                  <a:srgbClr val="FFFFFF"/>
                </a:solidFill>
              </a:rPr>
              <a:t>Évolution de l’impact des insectes ravageurs</a:t>
            </a:r>
          </a:p>
        </p:txBody>
      </p:sp>
      <p:pic>
        <p:nvPicPr>
          <p:cNvPr id="9" name="Espace réservé du contenu 8">
            <a:extLst>
              <a:ext uri="{FF2B5EF4-FFF2-40B4-BE49-F238E27FC236}">
                <a16:creationId xmlns:a16="http://schemas.microsoft.com/office/drawing/2014/main" id="{3C05F928-91D5-481A-83B8-B99E7F9BE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649378"/>
            <a:ext cx="10149840" cy="5235255"/>
          </a:xfrm>
          <a:prstGeom prst="rect">
            <a:avLst/>
          </a:prstGeom>
        </p:spPr>
      </p:pic>
    </p:spTree>
    <p:extLst>
      <p:ext uri="{BB962C8B-B14F-4D97-AF65-F5344CB8AC3E}">
        <p14:creationId xmlns:p14="http://schemas.microsoft.com/office/powerpoint/2010/main" val="138126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7F2A7A66-6C2C-4F9F-9FAB-37713038D510}"/>
              </a:ext>
            </a:extLst>
          </p:cNvPr>
          <p:cNvSpPr>
            <a:spLocks noGrp="1"/>
          </p:cNvSpPr>
          <p:nvPr>
            <p:ph type="title"/>
          </p:nvPr>
        </p:nvSpPr>
        <p:spPr>
          <a:xfrm>
            <a:off x="455066" y="1836340"/>
            <a:ext cx="3246134" cy="3071906"/>
          </a:xfrm>
        </p:spPr>
        <p:txBody>
          <a:bodyPr vert="horz" lIns="91440" tIns="45720" rIns="91440" bIns="45720" rtlCol="0" anchor="t">
            <a:normAutofit/>
          </a:bodyPr>
          <a:lstStyle/>
          <a:p>
            <a:r>
              <a:rPr lang="en-US" sz="2800" i="0" u="none" strike="noStrike" kern="1200" baseline="0" dirty="0" err="1">
                <a:solidFill>
                  <a:srgbClr val="FFFFFF"/>
                </a:solidFill>
                <a:latin typeface="+mj-lt"/>
                <a:ea typeface="+mj-ea"/>
                <a:cs typeface="+mj-cs"/>
              </a:rPr>
              <a:t>Défoliation</a:t>
            </a:r>
            <a:r>
              <a:rPr lang="en-US" sz="2800" i="0" u="none" strike="noStrike" kern="1200" baseline="0" dirty="0">
                <a:solidFill>
                  <a:srgbClr val="FFFFFF"/>
                </a:solidFill>
                <a:latin typeface="+mj-lt"/>
                <a:ea typeface="+mj-ea"/>
                <a:cs typeface="+mj-cs"/>
              </a:rPr>
              <a:t> </a:t>
            </a:r>
            <a:r>
              <a:rPr lang="en-US" sz="2800" i="0" u="none" strike="noStrike" kern="1200" baseline="0" dirty="0" err="1">
                <a:solidFill>
                  <a:srgbClr val="FFFFFF"/>
                </a:solidFill>
                <a:latin typeface="+mj-lt"/>
                <a:ea typeface="+mj-ea"/>
                <a:cs typeface="+mj-cs"/>
              </a:rPr>
              <a:t>causée</a:t>
            </a:r>
            <a:r>
              <a:rPr lang="en-US" sz="2800" i="0" u="none" strike="noStrike" kern="1200" baseline="0" dirty="0">
                <a:solidFill>
                  <a:srgbClr val="FFFFFF"/>
                </a:solidFill>
                <a:latin typeface="+mj-lt"/>
                <a:ea typeface="+mj-ea"/>
                <a:cs typeface="+mj-cs"/>
              </a:rPr>
              <a:t> par la </a:t>
            </a:r>
            <a:r>
              <a:rPr lang="en-US" sz="2800" i="0" u="none" strike="noStrike" kern="1200" baseline="0" dirty="0" err="1">
                <a:solidFill>
                  <a:srgbClr val="FFFFFF"/>
                </a:solidFill>
                <a:latin typeface="+mj-lt"/>
                <a:ea typeface="+mj-ea"/>
                <a:cs typeface="+mj-cs"/>
              </a:rPr>
              <a:t>tordeuse</a:t>
            </a:r>
            <a:r>
              <a:rPr lang="en-US" sz="2800" i="0" u="none" strike="noStrike" kern="1200" baseline="0" dirty="0">
                <a:solidFill>
                  <a:srgbClr val="FFFFFF"/>
                </a:solidFill>
                <a:latin typeface="+mj-lt"/>
                <a:ea typeface="+mj-ea"/>
                <a:cs typeface="+mj-cs"/>
              </a:rPr>
              <a:t> des bourgeons de </a:t>
            </a:r>
            <a:r>
              <a:rPr lang="en-US" sz="2800" i="0" u="none" strike="noStrike" kern="1200" baseline="0" dirty="0" err="1">
                <a:solidFill>
                  <a:srgbClr val="FFFFFF"/>
                </a:solidFill>
                <a:latin typeface="+mj-lt"/>
                <a:ea typeface="+mj-ea"/>
                <a:cs typeface="+mj-cs"/>
              </a:rPr>
              <a:t>l’épinette</a:t>
            </a:r>
            <a:r>
              <a:rPr lang="en-US" sz="2800" i="0" u="none" strike="noStrike" kern="1200" baseline="0" dirty="0">
                <a:solidFill>
                  <a:srgbClr val="FFFFFF"/>
                </a:solidFill>
                <a:latin typeface="+mj-lt"/>
                <a:ea typeface="+mj-ea"/>
                <a:cs typeface="+mj-cs"/>
              </a:rPr>
              <a:t> dans la </a:t>
            </a:r>
            <a:r>
              <a:rPr lang="en-US" sz="2800" i="0" u="none" strike="noStrike" kern="1200" baseline="0" dirty="0" err="1">
                <a:solidFill>
                  <a:srgbClr val="FFFFFF"/>
                </a:solidFill>
                <a:latin typeface="+mj-lt"/>
                <a:ea typeface="+mj-ea"/>
                <a:cs typeface="+mj-cs"/>
              </a:rPr>
              <a:t>région</a:t>
            </a:r>
            <a:r>
              <a:rPr lang="en-US" sz="2800" i="0" u="none" strike="noStrike" kern="1200" baseline="0" dirty="0">
                <a:solidFill>
                  <a:srgbClr val="FFFFFF"/>
                </a:solidFill>
                <a:latin typeface="+mj-lt"/>
                <a:ea typeface="+mj-ea"/>
                <a:cs typeface="+mj-cs"/>
              </a:rPr>
              <a:t> administrative des </a:t>
            </a:r>
            <a:r>
              <a:rPr lang="en-US" sz="2800" i="0" u="none" strike="noStrike" kern="1200" baseline="0" dirty="0" err="1">
                <a:solidFill>
                  <a:srgbClr val="FFFFFF"/>
                </a:solidFill>
                <a:latin typeface="+mj-lt"/>
                <a:ea typeface="+mj-ea"/>
                <a:cs typeface="+mj-cs"/>
              </a:rPr>
              <a:t>Laurentides</a:t>
            </a:r>
            <a:r>
              <a:rPr lang="en-US" sz="2800" i="0" u="none" strike="noStrike" kern="1200" baseline="0" dirty="0">
                <a:solidFill>
                  <a:srgbClr val="FFFFFF"/>
                </a:solidFill>
                <a:latin typeface="+mj-lt"/>
                <a:ea typeface="+mj-ea"/>
                <a:cs typeface="+mj-cs"/>
              </a:rPr>
              <a:t>. </a:t>
            </a:r>
            <a:endParaRPr lang="en-US" sz="2800" kern="1200" dirty="0">
              <a:solidFill>
                <a:srgbClr val="FFFFFF"/>
              </a:solidFill>
              <a:latin typeface="+mj-lt"/>
              <a:ea typeface="+mj-ea"/>
              <a:cs typeface="+mj-cs"/>
            </a:endParaRPr>
          </a:p>
        </p:txBody>
      </p:sp>
      <p:pic>
        <p:nvPicPr>
          <p:cNvPr id="6" name="Espace réservé du contenu 5">
            <a:extLst>
              <a:ext uri="{FF2B5EF4-FFF2-40B4-BE49-F238E27FC236}">
                <a16:creationId xmlns:a16="http://schemas.microsoft.com/office/drawing/2014/main" id="{BA145CFE-29BC-4931-A084-B80E5CA92075}"/>
              </a:ext>
            </a:extLst>
          </p:cNvPr>
          <p:cNvPicPr>
            <a:picLocks noGrp="1" noChangeAspect="1"/>
          </p:cNvPicPr>
          <p:nvPr>
            <p:ph idx="1"/>
          </p:nvPr>
        </p:nvPicPr>
        <p:blipFill>
          <a:blip r:embed="rId2"/>
          <a:stretch>
            <a:fillRect/>
          </a:stretch>
        </p:blipFill>
        <p:spPr>
          <a:xfrm>
            <a:off x="4346678" y="164387"/>
            <a:ext cx="7591893" cy="6693185"/>
          </a:xfrm>
          <a:prstGeom prst="rect">
            <a:avLst/>
          </a:prstGeom>
        </p:spPr>
      </p:pic>
    </p:spTree>
    <p:extLst>
      <p:ext uri="{BB962C8B-B14F-4D97-AF65-F5344CB8AC3E}">
        <p14:creationId xmlns:p14="http://schemas.microsoft.com/office/powerpoint/2010/main" val="299271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EB35476-8B0E-480D-82B9-ACCC24458F98}"/>
              </a:ext>
            </a:extLst>
          </p:cNvPr>
          <p:cNvSpPr>
            <a:spLocks noGrp="1"/>
          </p:cNvSpPr>
          <p:nvPr>
            <p:ph type="title"/>
          </p:nvPr>
        </p:nvSpPr>
        <p:spPr>
          <a:xfrm>
            <a:off x="18077" y="703015"/>
            <a:ext cx="5797208" cy="530132"/>
          </a:xfrm>
        </p:spPr>
        <p:txBody>
          <a:bodyPr anchor="b">
            <a:normAutofit/>
          </a:bodyPr>
          <a:lstStyle/>
          <a:p>
            <a:r>
              <a:rPr lang="fr-CA" sz="3000" b="1" dirty="0">
                <a:solidFill>
                  <a:srgbClr val="FFFFFF"/>
                </a:solidFill>
              </a:rPr>
              <a:t>Les différents scénarios climatiques</a:t>
            </a:r>
          </a:p>
        </p:txBody>
      </p:sp>
      <p:sp>
        <p:nvSpPr>
          <p:cNvPr id="3" name="Espace réservé du contenu 2">
            <a:extLst>
              <a:ext uri="{FF2B5EF4-FFF2-40B4-BE49-F238E27FC236}">
                <a16:creationId xmlns:a16="http://schemas.microsoft.com/office/drawing/2014/main" id="{DE7C2D5B-AAD8-4525-8A16-9E0D44FB3EAD}"/>
              </a:ext>
            </a:extLst>
          </p:cNvPr>
          <p:cNvSpPr>
            <a:spLocks noGrp="1"/>
          </p:cNvSpPr>
          <p:nvPr>
            <p:ph idx="1"/>
          </p:nvPr>
        </p:nvSpPr>
        <p:spPr>
          <a:xfrm>
            <a:off x="6015374" y="1311953"/>
            <a:ext cx="6158549" cy="5546047"/>
          </a:xfrm>
        </p:spPr>
        <p:txBody>
          <a:bodyPr anchor="ctr">
            <a:normAutofit/>
          </a:bodyPr>
          <a:lstStyle/>
          <a:p>
            <a:pPr marL="0" indent="0" algn="l">
              <a:buNone/>
            </a:pPr>
            <a:r>
              <a:rPr lang="fr-CA" sz="2000" b="0" i="0" u="none" strike="noStrike" baseline="0" dirty="0">
                <a:highlight>
                  <a:srgbClr val="FF0000"/>
                </a:highlight>
                <a:latin typeface="MyriadPro-Regular"/>
              </a:rPr>
              <a:t>   </a:t>
            </a:r>
            <a:r>
              <a:rPr lang="fr-CA" sz="2400" b="0" i="0" u="none" strike="noStrike" baseline="0" dirty="0">
                <a:highlight>
                  <a:srgbClr val="FF0000"/>
                </a:highlight>
                <a:latin typeface="MyriadPro-Regular"/>
              </a:rPr>
              <a:t>RCP 8.5</a:t>
            </a:r>
            <a:r>
              <a:rPr lang="fr-CA" sz="2000" b="0" i="0" u="none" strike="noStrike" baseline="0" dirty="0">
                <a:latin typeface="MyriadPro-Regular"/>
              </a:rPr>
              <a:t>: On ne change rien. Les émissions</a:t>
            </a:r>
          </a:p>
          <a:p>
            <a:pPr marL="0" indent="0" algn="l">
              <a:buNone/>
            </a:pPr>
            <a:r>
              <a:rPr lang="fr-CA" sz="2000" b="0" i="0" u="none" strike="noStrike" baseline="0" dirty="0">
                <a:latin typeface="MyriadPro-Regular"/>
              </a:rPr>
              <a:t>    de GES continuent d’augmenter au rythme actuel.</a:t>
            </a:r>
          </a:p>
          <a:p>
            <a:pPr marL="0" indent="0" algn="l">
              <a:buNone/>
            </a:pPr>
            <a:r>
              <a:rPr lang="fr-CA" sz="2000" b="1" i="0" u="none" strike="noStrike" baseline="0" dirty="0">
                <a:latin typeface="MyriadPro-Bold"/>
              </a:rPr>
              <a:t>    C’est le scénario le plus pessimiste.</a:t>
            </a:r>
          </a:p>
          <a:p>
            <a:pPr marL="0" indent="0" algn="l">
              <a:buNone/>
            </a:pPr>
            <a:endParaRPr lang="fr-CA" sz="2000" b="1" i="0" u="none" strike="noStrike" baseline="0" dirty="0">
              <a:latin typeface="MyriadPro-Bold"/>
            </a:endParaRPr>
          </a:p>
          <a:p>
            <a:pPr marL="0" indent="0" algn="l">
              <a:buNone/>
            </a:pPr>
            <a:r>
              <a:rPr lang="fr-CA" sz="2400" b="1" dirty="0">
                <a:highlight>
                  <a:srgbClr val="FFFF00"/>
                </a:highlight>
                <a:latin typeface="MyriadPro-Bold"/>
              </a:rPr>
              <a:t>       RCP 4.5</a:t>
            </a:r>
            <a:r>
              <a:rPr lang="fr-CA" sz="1400" b="1" dirty="0">
                <a:latin typeface="MyriadPro-Bold"/>
              </a:rPr>
              <a:t>: </a:t>
            </a:r>
            <a:r>
              <a:rPr lang="fr-CA" sz="2000" b="0" i="0" u="none" strike="noStrike" baseline="0" dirty="0">
                <a:latin typeface="MyriadPro-Regular"/>
              </a:rPr>
              <a:t>Scénario avec stabilisation des</a:t>
            </a:r>
          </a:p>
          <a:p>
            <a:pPr marL="0" indent="0" algn="l">
              <a:buNone/>
            </a:pPr>
            <a:r>
              <a:rPr lang="fr-CA" sz="2000" b="0" i="0" u="none" strike="noStrike" baseline="0" dirty="0">
                <a:latin typeface="MyriadPro-Regular"/>
              </a:rPr>
              <a:t>      émissions avant la fin du XXIe siècle à un niveau faible. </a:t>
            </a:r>
          </a:p>
          <a:p>
            <a:pPr algn="l"/>
            <a:endParaRPr lang="fr-CA" sz="2000" dirty="0">
              <a:latin typeface="MyriadPro-Regular"/>
            </a:endParaRPr>
          </a:p>
          <a:p>
            <a:pPr marL="0" indent="0">
              <a:buNone/>
            </a:pPr>
            <a:r>
              <a:rPr lang="fr-CA" sz="2400" dirty="0">
                <a:highlight>
                  <a:srgbClr val="00FFFF"/>
                </a:highlight>
                <a:latin typeface="MyriadPro-Regular"/>
              </a:rPr>
              <a:t>    Historique</a:t>
            </a:r>
            <a:r>
              <a:rPr lang="fr-CA" sz="1400" dirty="0">
                <a:latin typeface="MyriadPro-Regular"/>
              </a:rPr>
              <a:t>: </a:t>
            </a:r>
            <a:r>
              <a:rPr lang="fr-CA" sz="2000" dirty="0">
                <a:latin typeface="MyriadPro-Regular"/>
              </a:rPr>
              <a:t>Données mesurées avec les années.</a:t>
            </a:r>
            <a:endParaRPr lang="fr-CA" sz="2000" dirty="0"/>
          </a:p>
          <a:p>
            <a:pPr algn="l"/>
            <a:endParaRPr lang="fr-CA" sz="2000" b="0" i="0" u="none" strike="noStrike" baseline="0" dirty="0">
              <a:latin typeface="MyriadPro-Regular"/>
            </a:endParaRPr>
          </a:p>
          <a:p>
            <a:pPr algn="l"/>
            <a:endParaRPr lang="fr-CA" sz="2000" b="0" i="0" u="none" strike="noStrike" baseline="0" dirty="0">
              <a:latin typeface="MyriadPro-Regular"/>
            </a:endParaRPr>
          </a:p>
          <a:p>
            <a:pPr algn="l"/>
            <a:endParaRPr lang="fr-CA" sz="2000" b="1" i="0" u="none" strike="noStrike" baseline="0" dirty="0">
              <a:latin typeface="MyriadPro-Bold"/>
            </a:endParaRPr>
          </a:p>
          <a:p>
            <a:pPr marL="0" indent="0">
              <a:buNone/>
            </a:pPr>
            <a:endParaRPr lang="fr-CA" sz="2000" dirty="0"/>
          </a:p>
        </p:txBody>
      </p:sp>
      <p:pic>
        <p:nvPicPr>
          <p:cNvPr id="11" name="Image 10">
            <a:extLst>
              <a:ext uri="{FF2B5EF4-FFF2-40B4-BE49-F238E27FC236}">
                <a16:creationId xmlns:a16="http://schemas.microsoft.com/office/drawing/2014/main" id="{CE7DB937-1255-4CFB-8D21-6E84243C1B46}"/>
              </a:ext>
            </a:extLst>
          </p:cNvPr>
          <p:cNvPicPr>
            <a:picLocks noChangeAspect="1"/>
          </p:cNvPicPr>
          <p:nvPr/>
        </p:nvPicPr>
        <p:blipFill>
          <a:blip r:embed="rId2"/>
          <a:stretch>
            <a:fillRect/>
          </a:stretch>
        </p:blipFill>
        <p:spPr>
          <a:xfrm>
            <a:off x="18077" y="2443738"/>
            <a:ext cx="5558002" cy="4404121"/>
          </a:xfrm>
          <a:prstGeom prst="rect">
            <a:avLst/>
          </a:prstGeom>
        </p:spPr>
      </p:pic>
      <p:sp>
        <p:nvSpPr>
          <p:cNvPr id="4" name="Rectangle 3">
            <a:extLst>
              <a:ext uri="{FF2B5EF4-FFF2-40B4-BE49-F238E27FC236}">
                <a16:creationId xmlns:a16="http://schemas.microsoft.com/office/drawing/2014/main" id="{7F459A78-DC3C-42C4-91EE-54102D75BD8F}"/>
              </a:ext>
            </a:extLst>
          </p:cNvPr>
          <p:cNvSpPr/>
          <p:nvPr/>
        </p:nvSpPr>
        <p:spPr>
          <a:xfrm>
            <a:off x="-8145" y="2443738"/>
            <a:ext cx="5576081" cy="436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68032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0D0FF602-4938-4F80-85E3-6829BCBE5278}"/>
              </a:ext>
            </a:extLst>
          </p:cNvPr>
          <p:cNvSpPr>
            <a:spLocks noGrp="1"/>
          </p:cNvSpPr>
          <p:nvPr>
            <p:ph type="title"/>
          </p:nvPr>
        </p:nvSpPr>
        <p:spPr>
          <a:xfrm>
            <a:off x="458922" y="731519"/>
            <a:ext cx="3578258" cy="3237579"/>
          </a:xfrm>
        </p:spPr>
        <p:txBody>
          <a:bodyPr>
            <a:normAutofit/>
          </a:bodyPr>
          <a:lstStyle/>
          <a:p>
            <a:r>
              <a:rPr lang="fr-CA" sz="2800" b="1" i="0" u="none" strike="noStrike" baseline="0" dirty="0">
                <a:solidFill>
                  <a:schemeClr val="accent2">
                    <a:lumMod val="40000"/>
                    <a:lumOff val="60000"/>
                  </a:schemeClr>
                </a:solidFill>
                <a:latin typeface="Arial" panose="020B0604020202020204" pitchFamily="34" charset="0"/>
              </a:rPr>
              <a:t>Sous changements climatiques, les cycles de feu seront plus courts. </a:t>
            </a:r>
            <a:br>
              <a:rPr lang="fr-CA" sz="2800" b="1" i="0" u="none" strike="noStrike" baseline="0" dirty="0">
                <a:solidFill>
                  <a:schemeClr val="accent2">
                    <a:lumMod val="40000"/>
                    <a:lumOff val="60000"/>
                  </a:schemeClr>
                </a:solidFill>
                <a:latin typeface="Arial" panose="020B0604020202020204" pitchFamily="34" charset="0"/>
              </a:rPr>
            </a:br>
            <a:endParaRPr lang="fr-CA" sz="2800" dirty="0">
              <a:solidFill>
                <a:schemeClr val="accent2">
                  <a:lumMod val="40000"/>
                  <a:lumOff val="60000"/>
                </a:schemeClr>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ce réservé du contenu 6">
            <a:extLst>
              <a:ext uri="{FF2B5EF4-FFF2-40B4-BE49-F238E27FC236}">
                <a16:creationId xmlns:a16="http://schemas.microsoft.com/office/drawing/2014/main" id="{BCD8BD06-FF23-4806-9055-BDD12E016649}"/>
              </a:ext>
            </a:extLst>
          </p:cNvPr>
          <p:cNvPicPr>
            <a:picLocks noGrp="1" noChangeAspect="1"/>
          </p:cNvPicPr>
          <p:nvPr>
            <p:ph idx="1"/>
          </p:nvPr>
        </p:nvPicPr>
        <p:blipFill>
          <a:blip r:embed="rId2"/>
          <a:stretch>
            <a:fillRect/>
          </a:stretch>
        </p:blipFill>
        <p:spPr>
          <a:xfrm>
            <a:off x="4044602" y="347694"/>
            <a:ext cx="7681054" cy="5952745"/>
          </a:xfrm>
          <a:prstGeom prst="rect">
            <a:avLst/>
          </a:prstGeom>
        </p:spPr>
      </p:pic>
      <p:sp>
        <p:nvSpPr>
          <p:cNvPr id="9" name="ZoneTexte 8">
            <a:extLst>
              <a:ext uri="{FF2B5EF4-FFF2-40B4-BE49-F238E27FC236}">
                <a16:creationId xmlns:a16="http://schemas.microsoft.com/office/drawing/2014/main" id="{5C06C7B1-26EB-4BB9-8D91-40AA58BE88AC}"/>
              </a:ext>
            </a:extLst>
          </p:cNvPr>
          <p:cNvSpPr txBox="1"/>
          <p:nvPr/>
        </p:nvSpPr>
        <p:spPr>
          <a:xfrm>
            <a:off x="412520" y="4532776"/>
            <a:ext cx="3522013" cy="1631216"/>
          </a:xfrm>
          <a:prstGeom prst="rect">
            <a:avLst/>
          </a:prstGeom>
          <a:noFill/>
        </p:spPr>
        <p:txBody>
          <a:bodyPr wrap="square">
            <a:spAutoFit/>
          </a:bodyPr>
          <a:lstStyle/>
          <a:p>
            <a:r>
              <a:rPr lang="fr-CA" sz="2000" b="1" i="0" u="none" strike="noStrike" baseline="0" dirty="0">
                <a:solidFill>
                  <a:schemeClr val="accent5">
                    <a:lumMod val="20000"/>
                    <a:lumOff val="80000"/>
                  </a:schemeClr>
                </a:solidFill>
                <a:latin typeface="Arial" panose="020B0604020202020204" pitchFamily="34" charset="0"/>
              </a:rPr>
              <a:t>Durée moyenne des cycles de feu obtenue sous le scénario </a:t>
            </a:r>
            <a:r>
              <a:rPr lang="fr-CA" sz="2000" b="1" i="1" u="none" strike="noStrike" baseline="0" dirty="0">
                <a:solidFill>
                  <a:schemeClr val="accent5">
                    <a:lumMod val="20000"/>
                    <a:lumOff val="80000"/>
                  </a:schemeClr>
                </a:solidFill>
                <a:latin typeface="Arial" panose="020B0604020202020204" pitchFamily="34" charset="0"/>
              </a:rPr>
              <a:t>statu quo </a:t>
            </a:r>
            <a:r>
              <a:rPr lang="fr-CA" sz="2000" b="1" i="0" u="none" strike="noStrike" baseline="0" dirty="0">
                <a:solidFill>
                  <a:schemeClr val="accent5">
                    <a:lumMod val="20000"/>
                    <a:lumOff val="80000"/>
                  </a:schemeClr>
                </a:solidFill>
                <a:latin typeface="Arial" panose="020B0604020202020204" pitchFamily="34" charset="0"/>
              </a:rPr>
              <a:t>pour les trois scénarios climatiques testés. </a:t>
            </a:r>
            <a:endParaRPr lang="fr-CA" sz="2000" dirty="0">
              <a:solidFill>
                <a:schemeClr val="accent5">
                  <a:lumMod val="20000"/>
                  <a:lumOff val="80000"/>
                </a:schemeClr>
              </a:solidFill>
            </a:endParaRPr>
          </a:p>
        </p:txBody>
      </p:sp>
    </p:spTree>
    <p:extLst>
      <p:ext uri="{BB962C8B-B14F-4D97-AF65-F5344CB8AC3E}">
        <p14:creationId xmlns:p14="http://schemas.microsoft.com/office/powerpoint/2010/main" val="308534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D77B03A-5CE3-4225-9585-769C9A9411CE}"/>
              </a:ext>
            </a:extLst>
          </p:cNvPr>
          <p:cNvSpPr>
            <a:spLocks noGrp="1"/>
          </p:cNvSpPr>
          <p:nvPr>
            <p:ph type="title"/>
          </p:nvPr>
        </p:nvSpPr>
        <p:spPr>
          <a:xfrm>
            <a:off x="1166650" y="1332952"/>
            <a:ext cx="3926898" cy="3921176"/>
          </a:xfrm>
        </p:spPr>
        <p:txBody>
          <a:bodyPr anchor="ctr">
            <a:normAutofit/>
          </a:bodyPr>
          <a:lstStyle/>
          <a:p>
            <a:r>
              <a:rPr lang="fr-CA" sz="4600" dirty="0">
                <a:solidFill>
                  <a:srgbClr val="002060"/>
                </a:solidFill>
              </a:rPr>
              <a:t>Les impacts des changements climatiques sur les soins de santé.</a:t>
            </a:r>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79F6373B-437A-404E-859A-3D82AA73A1B8}"/>
              </a:ext>
            </a:extLst>
          </p:cNvPr>
          <p:cNvSpPr>
            <a:spLocks noGrp="1"/>
          </p:cNvSpPr>
          <p:nvPr>
            <p:ph idx="1"/>
          </p:nvPr>
        </p:nvSpPr>
        <p:spPr>
          <a:xfrm>
            <a:off x="5876818" y="499833"/>
            <a:ext cx="6113124" cy="5581226"/>
          </a:xfrm>
        </p:spPr>
        <p:txBody>
          <a:bodyPr anchor="ctr">
            <a:noAutofit/>
          </a:bodyPr>
          <a:lstStyle/>
          <a:p>
            <a:pPr marL="0" indent="0">
              <a:buNone/>
            </a:pPr>
            <a:r>
              <a:rPr lang="fr-CA" dirty="0">
                <a:solidFill>
                  <a:srgbClr val="002060"/>
                </a:solidFill>
              </a:rPr>
              <a:t>Lors des vagues de canicule de l’été, on dénombre une forte augmentation de décès. On a dénombré beaucoup de personnes âgées parmi les victimes, du fait de leur fragilité, car le processus de thermorégulation s’altère en vieillissant. </a:t>
            </a:r>
          </a:p>
          <a:p>
            <a:pPr marL="0" indent="0">
              <a:buNone/>
            </a:pPr>
            <a:endParaRPr lang="fr-CA" dirty="0">
              <a:solidFill>
                <a:srgbClr val="002060"/>
              </a:solidFill>
            </a:endParaRPr>
          </a:p>
          <a:p>
            <a:pPr marL="0" indent="0">
              <a:buNone/>
            </a:pPr>
            <a:r>
              <a:rPr lang="fr-CA" dirty="0">
                <a:solidFill>
                  <a:srgbClr val="002060"/>
                </a:solidFill>
              </a:rPr>
              <a:t>À l’opposé, les chutes de neige importantes ont tendance à augmenter le nombre de décès d’origine cardiovasculaire. C’est une pression additionnelle sur les services de santé déjà fragilisés.</a:t>
            </a:r>
          </a:p>
        </p:txBody>
      </p:sp>
    </p:spTree>
    <p:extLst>
      <p:ext uri="{BB962C8B-B14F-4D97-AF65-F5344CB8AC3E}">
        <p14:creationId xmlns:p14="http://schemas.microsoft.com/office/powerpoint/2010/main" val="193781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D77B03A-5CE3-4225-9585-769C9A9411CE}"/>
              </a:ext>
            </a:extLst>
          </p:cNvPr>
          <p:cNvSpPr>
            <a:spLocks noGrp="1"/>
          </p:cNvSpPr>
          <p:nvPr>
            <p:ph type="title"/>
          </p:nvPr>
        </p:nvSpPr>
        <p:spPr>
          <a:xfrm>
            <a:off x="593960" y="999067"/>
            <a:ext cx="6348156" cy="4856480"/>
          </a:xfrm>
        </p:spPr>
        <p:txBody>
          <a:bodyPr vert="horz" lIns="91440" tIns="45720" rIns="91440" bIns="45720" rtlCol="0" anchor="ctr">
            <a:normAutofit fontScale="90000"/>
          </a:bodyPr>
          <a:lstStyle/>
          <a:p>
            <a:r>
              <a:rPr lang="fr-CA" sz="3200" dirty="0">
                <a:solidFill>
                  <a:srgbClr val="002060"/>
                </a:solidFill>
              </a:rPr>
              <a:t>Les changements climatiques engendrent un prolongement de la saison de croissance des végétaux et donc, des périodes de dissémination du pollen. </a:t>
            </a:r>
            <a:br>
              <a:rPr lang="fr-CA" sz="3200" dirty="0">
                <a:solidFill>
                  <a:srgbClr val="002060"/>
                </a:solidFill>
              </a:rPr>
            </a:br>
            <a:br>
              <a:rPr lang="fr-CA" sz="3200" dirty="0">
                <a:solidFill>
                  <a:srgbClr val="002060"/>
                </a:solidFill>
              </a:rPr>
            </a:br>
            <a:r>
              <a:rPr lang="fr-CA" sz="3200" dirty="0">
                <a:solidFill>
                  <a:srgbClr val="002060"/>
                </a:solidFill>
              </a:rPr>
              <a:t>Les villes du Nord, qui se réchauffent plus vite que la moyenne mondiale, font maintenant face à des concentrations d’allergènes particulièrement élevées. </a:t>
            </a:r>
            <a:endParaRPr lang="en-US" sz="6600" kern="1200" dirty="0">
              <a:solidFill>
                <a:srgbClr val="002060"/>
              </a:solidFill>
              <a:latin typeface="+mj-lt"/>
              <a:ea typeface="+mj-ea"/>
              <a:cs typeface="+mj-cs"/>
            </a:endParaRPr>
          </a:p>
        </p:txBody>
      </p:sp>
      <p:sp>
        <p:nvSpPr>
          <p:cNvPr id="10" name="Rectangle 9">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0605" y="1"/>
            <a:ext cx="268139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94507" y="767714"/>
            <a:ext cx="3860055"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761488"/>
            <a:ext cx="242107" cy="1340860"/>
            <a:chOff x="56167" y="2761488"/>
            <a:chExt cx="242107" cy="1340860"/>
          </a:xfrm>
        </p:grpSpPr>
        <p:sp>
          <p:nvSpPr>
            <p:cNvPr id="15"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Le printemps sonne l&amp;#39;arrivée des allergies au pollen">
            <a:extLst>
              <a:ext uri="{FF2B5EF4-FFF2-40B4-BE49-F238E27FC236}">
                <a16:creationId xmlns:a16="http://schemas.microsoft.com/office/drawing/2014/main" id="{BE825C13-B031-48F1-914F-C57C93ED0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506" y="1257594"/>
            <a:ext cx="4096055" cy="420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182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TotalTime>
  <Words>552</Words>
  <Application>Microsoft Office PowerPoint</Application>
  <PresentationFormat>Grand écran</PresentationFormat>
  <Paragraphs>31</Paragraphs>
  <Slides>12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Arial</vt:lpstr>
      <vt:lpstr>Calibri</vt:lpstr>
      <vt:lpstr>Calibri Light</vt:lpstr>
      <vt:lpstr>Corbel</vt:lpstr>
      <vt:lpstr>FrutigerLT-Light</vt:lpstr>
      <vt:lpstr>MyriadPro-Bold</vt:lpstr>
      <vt:lpstr>MyriadPro-Regular</vt:lpstr>
      <vt:lpstr>Thème Office</vt:lpstr>
      <vt:lpstr> </vt:lpstr>
      <vt:lpstr>RÉCHAUFFEMENT CLIMATIQUE AU QUÉBEC </vt:lpstr>
      <vt:lpstr>Illustration du déplacement prévu des climats dans le sud du Québec durant le XXIe siècle.  Il est prévu que le climat pourrait « migrer » vers le nord à une vitesse de plus de 10 kilomètres par année. Cela génère beaucoup d’incertitudes sur l’impact réel de cette évolution.</vt:lpstr>
      <vt:lpstr>Évolution de l’impact des insectes ravageurs</vt:lpstr>
      <vt:lpstr>Défoliation causée par la tordeuse des bourgeons de l’épinette dans la région administrative des Laurentides. </vt:lpstr>
      <vt:lpstr>Les différents scénarios climatiques</vt:lpstr>
      <vt:lpstr>Sous changements climatiques, les cycles de feu seront plus courts.  </vt:lpstr>
      <vt:lpstr>Les impacts des changements climatiques sur les soins de santé.</vt:lpstr>
      <vt:lpstr>Les changements climatiques engendrent un prolongement de la saison de croissance des végétaux et donc, des périodes de dissémination du pollen.   Les villes du Nord, qui se réchauffent plus vite que la moyenne mondiale, font maintenant face à des concentrations d’allergènes particulièrement élevées.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Louis Bégin</dc:creator>
  <cp:lastModifiedBy>Natacha Dubey</cp:lastModifiedBy>
  <cp:revision>106</cp:revision>
  <dcterms:created xsi:type="dcterms:W3CDTF">2021-10-14T16:30:07Z</dcterms:created>
  <dcterms:modified xsi:type="dcterms:W3CDTF">2022-04-14T16:58:45Z</dcterms:modified>
</cp:coreProperties>
</file>