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63" r:id="rId3"/>
    <p:sldId id="260" r:id="rId4"/>
    <p:sldId id="262" r:id="rId5"/>
    <p:sldId id="267" r:id="rId6"/>
    <p:sldId id="258" r:id="rId7"/>
    <p:sldId id="265" r:id="rId8"/>
    <p:sldId id="264" r:id="rId9"/>
    <p:sldId id="268" r:id="rId10"/>
    <p:sldId id="269" r:id="rId11"/>
    <p:sldId id="270" r:id="rId12"/>
    <p:sldId id="257" r:id="rId13"/>
    <p:sldId id="271" r:id="rId14"/>
    <p:sldId id="259" r:id="rId15"/>
    <p:sldId id="272" r:id="rId16"/>
    <p:sldId id="261" r:id="rId17"/>
    <p:sldId id="273"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81E591-1E43-4B8F-8217-D005CBB09B74}">
          <p14:sldIdLst>
            <p14:sldId id="256"/>
            <p14:sldId id="263"/>
            <p14:sldId id="260"/>
            <p14:sldId id="262"/>
            <p14:sldId id="267"/>
            <p14:sldId id="258"/>
            <p14:sldId id="265"/>
            <p14:sldId id="264"/>
            <p14:sldId id="268"/>
            <p14:sldId id="269"/>
            <p14:sldId id="270"/>
            <p14:sldId id="257"/>
            <p14:sldId id="271"/>
            <p14:sldId id="259"/>
            <p14:sldId id="272"/>
            <p14:sldId id="261"/>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0" autoAdjust="0"/>
    <p:restoredTop sz="94660"/>
  </p:normalViewPr>
  <p:slideViewPr>
    <p:cSldViewPr snapToGrid="0">
      <p:cViewPr varScale="1">
        <p:scale>
          <a:sx n="61" d="100"/>
          <a:sy n="61" d="100"/>
        </p:scale>
        <p:origin x="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s://interventionfeministe.com/"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tel:4504325642"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ww.signeefemmes.ca/ressource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interventionfeministe.com/"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tel:4504325642"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signeefemmes.ca/ressources"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AAC87-ED7B-4273-BDEE-9B22C76A1512}"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D48778E5-1575-4DD6-83DC-78F449B4BD51}">
      <dgm:prSet/>
      <dgm:spPr/>
      <dgm:t>
        <a:bodyPr/>
        <a:lstStyle/>
        <a:p>
          <a:r>
            <a:rPr lang="fr-CA" b="1" i="0"/>
            <a:t>Un centre de femmes, c’est quoi ?</a:t>
          </a:r>
          <a:endParaRPr lang="en-US"/>
        </a:p>
      </dgm:t>
    </dgm:pt>
    <dgm:pt modelId="{10B1C258-1708-4889-8CC7-937AC7790117}" type="parTrans" cxnId="{8A86C45C-5D2C-4D67-B200-ADF099E77C31}">
      <dgm:prSet/>
      <dgm:spPr/>
      <dgm:t>
        <a:bodyPr/>
        <a:lstStyle/>
        <a:p>
          <a:endParaRPr lang="en-US"/>
        </a:p>
      </dgm:t>
    </dgm:pt>
    <dgm:pt modelId="{24274E48-537B-4B79-A9B3-02B5A75F3FEB}" type="sibTrans" cxnId="{8A86C45C-5D2C-4D67-B200-ADF099E77C31}">
      <dgm:prSet/>
      <dgm:spPr/>
      <dgm:t>
        <a:bodyPr/>
        <a:lstStyle/>
        <a:p>
          <a:endParaRPr lang="en-US"/>
        </a:p>
      </dgm:t>
    </dgm:pt>
    <dgm:pt modelId="{03AA6309-4B24-4FFE-A2E5-733CF549889A}">
      <dgm:prSet/>
      <dgm:spPr/>
      <dgm:t>
        <a:bodyPr/>
        <a:lstStyle/>
        <a:p>
          <a:r>
            <a:rPr lang="fr-CA" b="0" i="0"/>
            <a:t>Un centre de femmes est un centre de jour qui s’adresse à toutes les femmes, peu importe leurs situations.</a:t>
          </a:r>
          <a:endParaRPr lang="en-US"/>
        </a:p>
      </dgm:t>
    </dgm:pt>
    <dgm:pt modelId="{23138235-1A2B-48CD-92E8-8F5F373EEC43}" type="parTrans" cxnId="{35D14C29-E007-4BCE-918D-9BF52453C3C7}">
      <dgm:prSet/>
      <dgm:spPr/>
      <dgm:t>
        <a:bodyPr/>
        <a:lstStyle/>
        <a:p>
          <a:endParaRPr lang="en-US"/>
        </a:p>
      </dgm:t>
    </dgm:pt>
    <dgm:pt modelId="{7F691434-F64F-4EBB-8238-9304E645320B}" type="sibTrans" cxnId="{35D14C29-E007-4BCE-918D-9BF52453C3C7}">
      <dgm:prSet/>
      <dgm:spPr/>
      <dgm:t>
        <a:bodyPr/>
        <a:lstStyle/>
        <a:p>
          <a:endParaRPr lang="en-US"/>
        </a:p>
      </dgm:t>
    </dgm:pt>
    <dgm:pt modelId="{395155B3-A6F1-42E3-9AD2-58F58C5319EF}">
      <dgm:prSet/>
      <dgm:spPr/>
      <dgm:t>
        <a:bodyPr/>
        <a:lstStyle/>
        <a:p>
          <a:r>
            <a:rPr lang="fr-CA" b="0" i="0"/>
            <a:t>C’est un endroit accueillant où les femmes peuvent se rassembler, se sentir écoutées et créer des liens entre elles. C’est un lieu d’appartenance, une alternative à l’isolement, un réseau d’entraide, d’éducation populaire et d’actions communautaires.</a:t>
          </a:r>
          <a:endParaRPr lang="en-US"/>
        </a:p>
      </dgm:t>
    </dgm:pt>
    <dgm:pt modelId="{D7DDA634-D1E9-4451-81F1-04A48F689F05}" type="parTrans" cxnId="{3F8FC572-6D5C-43E7-9E14-4C7F6F37ED92}">
      <dgm:prSet/>
      <dgm:spPr/>
      <dgm:t>
        <a:bodyPr/>
        <a:lstStyle/>
        <a:p>
          <a:endParaRPr lang="en-US"/>
        </a:p>
      </dgm:t>
    </dgm:pt>
    <dgm:pt modelId="{FF7A62D4-1FA6-4E6D-A43E-0FAF93442050}" type="sibTrans" cxnId="{3F8FC572-6D5C-43E7-9E14-4C7F6F37ED92}">
      <dgm:prSet/>
      <dgm:spPr/>
      <dgm:t>
        <a:bodyPr/>
        <a:lstStyle/>
        <a:p>
          <a:endParaRPr lang="en-US"/>
        </a:p>
      </dgm:t>
    </dgm:pt>
    <dgm:pt modelId="{952FEB56-F406-42D3-846C-6D8DC5C45D4D}">
      <dgm:prSet/>
      <dgm:spPr/>
      <dgm:t>
        <a:bodyPr/>
        <a:lstStyle/>
        <a:p>
          <a:r>
            <a:rPr lang="fr-CA" b="0" i="0"/>
            <a:t>C’est un point de repère où l’on trouve de la chaleur humaine, du respect, du soutien, de la solidarité et des moyens concrets pour reprendre le pouvoir sur notre vie.</a:t>
          </a:r>
          <a:endParaRPr lang="en-US"/>
        </a:p>
      </dgm:t>
    </dgm:pt>
    <dgm:pt modelId="{0098C122-C6C2-4697-AEEB-037304F7C4E4}" type="parTrans" cxnId="{A3944B8E-2982-470C-A156-D9E8FA9E4DC5}">
      <dgm:prSet/>
      <dgm:spPr/>
      <dgm:t>
        <a:bodyPr/>
        <a:lstStyle/>
        <a:p>
          <a:endParaRPr lang="en-US"/>
        </a:p>
      </dgm:t>
    </dgm:pt>
    <dgm:pt modelId="{B674028F-9A6B-4838-A6DB-E70189B0EAF9}" type="sibTrans" cxnId="{A3944B8E-2982-470C-A156-D9E8FA9E4DC5}">
      <dgm:prSet/>
      <dgm:spPr/>
      <dgm:t>
        <a:bodyPr/>
        <a:lstStyle/>
        <a:p>
          <a:endParaRPr lang="en-US"/>
        </a:p>
      </dgm:t>
    </dgm:pt>
    <dgm:pt modelId="{EDABBD95-E973-42D7-B8B0-AF105113629B}">
      <dgm:prSet/>
      <dgm:spPr/>
      <dgm:t>
        <a:bodyPr/>
        <a:lstStyle/>
        <a:p>
          <a:r>
            <a:rPr lang="fr-CA" b="0" i="0"/>
            <a:t>Un centre de femmes est également un lieu d’information, de sensibilisation, de conscientisation et d’apprentissage portant sur la condition féminine sous toutes ses formes (pauvreté, violence sous toutes ses formes, santé mentale et santé physique, etc.).</a:t>
          </a:r>
          <a:endParaRPr lang="en-US"/>
        </a:p>
      </dgm:t>
    </dgm:pt>
    <dgm:pt modelId="{12ABD7B4-8BF0-4CA7-8408-47021AC38224}" type="parTrans" cxnId="{C1DCEF36-F203-4557-9CE3-A233C6781CD0}">
      <dgm:prSet/>
      <dgm:spPr/>
      <dgm:t>
        <a:bodyPr/>
        <a:lstStyle/>
        <a:p>
          <a:endParaRPr lang="en-US"/>
        </a:p>
      </dgm:t>
    </dgm:pt>
    <dgm:pt modelId="{FDEDED60-4079-4589-8044-C89E9D838BAB}" type="sibTrans" cxnId="{C1DCEF36-F203-4557-9CE3-A233C6781CD0}">
      <dgm:prSet/>
      <dgm:spPr/>
      <dgm:t>
        <a:bodyPr/>
        <a:lstStyle/>
        <a:p>
          <a:endParaRPr lang="en-US"/>
        </a:p>
      </dgm:t>
    </dgm:pt>
    <dgm:pt modelId="{3F6E5E1F-C2D4-4DC1-9A44-13F4A0A02B7F}">
      <dgm:prSet/>
      <dgm:spPr/>
      <dgm:t>
        <a:bodyPr/>
        <a:lstStyle/>
        <a:p>
          <a:r>
            <a:rPr lang="fr-CA" b="0" i="0"/>
            <a:t>Dans toutes les régions du Québec, les centres travaillent avec une </a:t>
          </a:r>
          <a:r>
            <a:rPr lang="fr-CA" b="0" i="0">
              <a:hlinkClick xmlns:r="http://schemas.openxmlformats.org/officeDocument/2006/relationships" r:id="rId1"/>
            </a:rPr>
            <a:t>approche féministe</a:t>
          </a:r>
          <a:r>
            <a:rPr lang="fr-CA" b="0" i="0"/>
            <a:t> qui met les femmes au cœur de la démarche, reconnaissant ainsi qu’elles sont les expertes de leurs propres vies.</a:t>
          </a:r>
          <a:endParaRPr lang="en-US"/>
        </a:p>
      </dgm:t>
    </dgm:pt>
    <dgm:pt modelId="{A8BEE3B7-E9C1-4C6C-AAC7-5AABC92CE51F}" type="parTrans" cxnId="{E6F6E7ED-2C5A-4C2B-9B9E-562922795BE7}">
      <dgm:prSet/>
      <dgm:spPr/>
      <dgm:t>
        <a:bodyPr/>
        <a:lstStyle/>
        <a:p>
          <a:endParaRPr lang="en-US"/>
        </a:p>
      </dgm:t>
    </dgm:pt>
    <dgm:pt modelId="{99E20ED5-CC7F-4020-AC17-DDC9616F9D37}" type="sibTrans" cxnId="{E6F6E7ED-2C5A-4C2B-9B9E-562922795BE7}">
      <dgm:prSet/>
      <dgm:spPr/>
      <dgm:t>
        <a:bodyPr/>
        <a:lstStyle/>
        <a:p>
          <a:endParaRPr lang="en-US"/>
        </a:p>
      </dgm:t>
    </dgm:pt>
    <dgm:pt modelId="{A733E364-1FEB-4911-9B4B-0038C0D2D2B9}">
      <dgm:prSet/>
      <dgm:spPr/>
      <dgm:t>
        <a:bodyPr/>
        <a:lstStyle/>
        <a:p>
          <a:r>
            <a:rPr lang="fr-CA" b="1" i="0"/>
            <a:t>Le Centre de femmes Liber’Elles</a:t>
          </a:r>
          <a:br>
            <a:rPr lang="fr-CA" b="1" i="0"/>
          </a:br>
          <a:r>
            <a:rPr lang="fr-CA" b="1" i="0"/>
            <a:t>est là pour vous.</a:t>
          </a:r>
          <a:endParaRPr lang="en-US"/>
        </a:p>
      </dgm:t>
    </dgm:pt>
    <dgm:pt modelId="{76049116-AB7D-4A89-ADF3-39016CBA82D5}" type="parTrans" cxnId="{86561B11-3CBD-4803-A378-FC1E01C7D18B}">
      <dgm:prSet/>
      <dgm:spPr/>
      <dgm:t>
        <a:bodyPr/>
        <a:lstStyle/>
        <a:p>
          <a:endParaRPr lang="en-US"/>
        </a:p>
      </dgm:t>
    </dgm:pt>
    <dgm:pt modelId="{6213CB68-EC4A-4104-BA28-966A03052A8A}" type="sibTrans" cxnId="{86561B11-3CBD-4803-A378-FC1E01C7D18B}">
      <dgm:prSet/>
      <dgm:spPr/>
      <dgm:t>
        <a:bodyPr/>
        <a:lstStyle/>
        <a:p>
          <a:endParaRPr lang="en-US"/>
        </a:p>
      </dgm:t>
    </dgm:pt>
    <dgm:pt modelId="{29DA090C-6ADD-4C2B-AD50-52CC1B33DA99}" type="pres">
      <dgm:prSet presAssocID="{743AAC87-ED7B-4273-BDEE-9B22C76A1512}" presName="linear" presStyleCnt="0">
        <dgm:presLayoutVars>
          <dgm:animLvl val="lvl"/>
          <dgm:resizeHandles val="exact"/>
        </dgm:presLayoutVars>
      </dgm:prSet>
      <dgm:spPr/>
    </dgm:pt>
    <dgm:pt modelId="{2DCE4835-ECE1-4702-9471-CD525D8F0E9E}" type="pres">
      <dgm:prSet presAssocID="{D48778E5-1575-4DD6-83DC-78F449B4BD51}" presName="parentText" presStyleLbl="node1" presStyleIdx="0" presStyleCnt="7" custLinFactY="-100000" custLinFactNeighborX="-2156" custLinFactNeighborY="-111658">
        <dgm:presLayoutVars>
          <dgm:chMax val="0"/>
          <dgm:bulletEnabled val="1"/>
        </dgm:presLayoutVars>
      </dgm:prSet>
      <dgm:spPr/>
    </dgm:pt>
    <dgm:pt modelId="{94A37782-B5BA-43FC-8E1B-1707BB128B9E}" type="pres">
      <dgm:prSet presAssocID="{24274E48-537B-4B79-A9B3-02B5A75F3FEB}" presName="spacer" presStyleCnt="0"/>
      <dgm:spPr/>
    </dgm:pt>
    <dgm:pt modelId="{D45AD7EF-BA4D-41AA-A1BA-31153E807D5F}" type="pres">
      <dgm:prSet presAssocID="{03AA6309-4B24-4FFE-A2E5-733CF549889A}" presName="parentText" presStyleLbl="node1" presStyleIdx="1" presStyleCnt="7" custLinFactY="-92499" custLinFactNeighborX="-1731" custLinFactNeighborY="-100000">
        <dgm:presLayoutVars>
          <dgm:chMax val="0"/>
          <dgm:bulletEnabled val="1"/>
        </dgm:presLayoutVars>
      </dgm:prSet>
      <dgm:spPr/>
    </dgm:pt>
    <dgm:pt modelId="{34639D26-A161-4BF2-9449-407959E885F2}" type="pres">
      <dgm:prSet presAssocID="{7F691434-F64F-4EBB-8238-9304E645320B}" presName="spacer" presStyleCnt="0"/>
      <dgm:spPr/>
    </dgm:pt>
    <dgm:pt modelId="{F4CFDFDB-9179-4A2D-8169-5EC471576BCB}" type="pres">
      <dgm:prSet presAssocID="{395155B3-A6F1-42E3-9AD2-58F58C5319EF}" presName="parentText" presStyleLbl="node1" presStyleIdx="2" presStyleCnt="7" custLinFactY="-90115" custLinFactNeighborX="-2156" custLinFactNeighborY="-100000">
        <dgm:presLayoutVars>
          <dgm:chMax val="0"/>
          <dgm:bulletEnabled val="1"/>
        </dgm:presLayoutVars>
      </dgm:prSet>
      <dgm:spPr/>
    </dgm:pt>
    <dgm:pt modelId="{6C500BD4-82EC-42AE-8CF4-974F1B7769AE}" type="pres">
      <dgm:prSet presAssocID="{FF7A62D4-1FA6-4E6D-A43E-0FAF93442050}" presName="spacer" presStyleCnt="0"/>
      <dgm:spPr/>
    </dgm:pt>
    <dgm:pt modelId="{1BAC8296-91B1-4724-AD18-B9C6ED247E6F}" type="pres">
      <dgm:prSet presAssocID="{952FEB56-F406-42D3-846C-6D8DC5C45D4D}" presName="parentText" presStyleLbl="node1" presStyleIdx="3" presStyleCnt="7" custLinFactY="-101535" custLinFactNeighborX="-865" custLinFactNeighborY="-200000">
        <dgm:presLayoutVars>
          <dgm:chMax val="0"/>
          <dgm:bulletEnabled val="1"/>
        </dgm:presLayoutVars>
      </dgm:prSet>
      <dgm:spPr/>
    </dgm:pt>
    <dgm:pt modelId="{40BA6B7F-2F75-4235-81D6-D418060B18B1}" type="pres">
      <dgm:prSet presAssocID="{B674028F-9A6B-4838-A6DB-E70189B0EAF9}" presName="spacer" presStyleCnt="0"/>
      <dgm:spPr/>
    </dgm:pt>
    <dgm:pt modelId="{30E46082-592F-47E4-A269-480E362D657F}" type="pres">
      <dgm:prSet presAssocID="{EDABBD95-E973-42D7-B8B0-AF105113629B}" presName="parentText" presStyleLbl="node1" presStyleIdx="4" presStyleCnt="7" custLinFactY="-101535" custLinFactNeighborX="1291" custLinFactNeighborY="-200000">
        <dgm:presLayoutVars>
          <dgm:chMax val="0"/>
          <dgm:bulletEnabled val="1"/>
        </dgm:presLayoutVars>
      </dgm:prSet>
      <dgm:spPr/>
    </dgm:pt>
    <dgm:pt modelId="{F757A57B-4BD0-489E-B1FF-85CFE94B0FFA}" type="pres">
      <dgm:prSet presAssocID="{FDEDED60-4079-4589-8044-C89E9D838BAB}" presName="spacer" presStyleCnt="0"/>
      <dgm:spPr/>
    </dgm:pt>
    <dgm:pt modelId="{490EBE63-7D71-4ABB-90E8-5DFDDF37DD58}" type="pres">
      <dgm:prSet presAssocID="{3F6E5E1F-C2D4-4DC1-9A44-13F4A0A02B7F}" presName="parentText" presStyleLbl="node1" presStyleIdx="5" presStyleCnt="7" custLinFactY="-100000" custLinFactNeighborX="-734" custLinFactNeighborY="-138656">
        <dgm:presLayoutVars>
          <dgm:chMax val="0"/>
          <dgm:bulletEnabled val="1"/>
        </dgm:presLayoutVars>
      </dgm:prSet>
      <dgm:spPr/>
    </dgm:pt>
    <dgm:pt modelId="{149B91CF-05AE-4D64-B6C2-98B2B5DDD9C6}" type="pres">
      <dgm:prSet presAssocID="{99E20ED5-CC7F-4020-AC17-DDC9616F9D37}" presName="spacer" presStyleCnt="0"/>
      <dgm:spPr/>
    </dgm:pt>
    <dgm:pt modelId="{4B5C8039-CE9C-4245-9F66-3BE0746D8FFE}" type="pres">
      <dgm:prSet presAssocID="{A733E364-1FEB-4911-9B4B-0038C0D2D2B9}" presName="parentText" presStyleLbl="node1" presStyleIdx="6" presStyleCnt="7" custLinFactY="-100000" custLinFactNeighborY="-194457">
        <dgm:presLayoutVars>
          <dgm:chMax val="0"/>
          <dgm:bulletEnabled val="1"/>
        </dgm:presLayoutVars>
      </dgm:prSet>
      <dgm:spPr/>
    </dgm:pt>
  </dgm:ptLst>
  <dgm:cxnLst>
    <dgm:cxn modelId="{C771E40D-E03E-40D9-A746-436C979824AB}" type="presOf" srcId="{743AAC87-ED7B-4273-BDEE-9B22C76A1512}" destId="{29DA090C-6ADD-4C2B-AD50-52CC1B33DA99}" srcOrd="0" destOrd="0" presId="urn:microsoft.com/office/officeart/2005/8/layout/vList2"/>
    <dgm:cxn modelId="{86561B11-3CBD-4803-A378-FC1E01C7D18B}" srcId="{743AAC87-ED7B-4273-BDEE-9B22C76A1512}" destId="{A733E364-1FEB-4911-9B4B-0038C0D2D2B9}" srcOrd="6" destOrd="0" parTransId="{76049116-AB7D-4A89-ADF3-39016CBA82D5}" sibTransId="{6213CB68-EC4A-4104-BA28-966A03052A8A}"/>
    <dgm:cxn modelId="{35D14C29-E007-4BCE-918D-9BF52453C3C7}" srcId="{743AAC87-ED7B-4273-BDEE-9B22C76A1512}" destId="{03AA6309-4B24-4FFE-A2E5-733CF549889A}" srcOrd="1" destOrd="0" parTransId="{23138235-1A2B-48CD-92E8-8F5F373EEC43}" sibTransId="{7F691434-F64F-4EBB-8238-9304E645320B}"/>
    <dgm:cxn modelId="{C1DCEF36-F203-4557-9CE3-A233C6781CD0}" srcId="{743AAC87-ED7B-4273-BDEE-9B22C76A1512}" destId="{EDABBD95-E973-42D7-B8B0-AF105113629B}" srcOrd="4" destOrd="0" parTransId="{12ABD7B4-8BF0-4CA7-8408-47021AC38224}" sibTransId="{FDEDED60-4079-4589-8044-C89E9D838BAB}"/>
    <dgm:cxn modelId="{8A86C45C-5D2C-4D67-B200-ADF099E77C31}" srcId="{743AAC87-ED7B-4273-BDEE-9B22C76A1512}" destId="{D48778E5-1575-4DD6-83DC-78F449B4BD51}" srcOrd="0" destOrd="0" parTransId="{10B1C258-1708-4889-8CC7-937AC7790117}" sibTransId="{24274E48-537B-4B79-A9B3-02B5A75F3FEB}"/>
    <dgm:cxn modelId="{3F8FC572-6D5C-43E7-9E14-4C7F6F37ED92}" srcId="{743AAC87-ED7B-4273-BDEE-9B22C76A1512}" destId="{395155B3-A6F1-42E3-9AD2-58F58C5319EF}" srcOrd="2" destOrd="0" parTransId="{D7DDA634-D1E9-4451-81F1-04A48F689F05}" sibTransId="{FF7A62D4-1FA6-4E6D-A43E-0FAF93442050}"/>
    <dgm:cxn modelId="{0D562B56-1177-4729-AA19-BAB51CAB5CC9}" type="presOf" srcId="{A733E364-1FEB-4911-9B4B-0038C0D2D2B9}" destId="{4B5C8039-CE9C-4245-9F66-3BE0746D8FFE}" srcOrd="0" destOrd="0" presId="urn:microsoft.com/office/officeart/2005/8/layout/vList2"/>
    <dgm:cxn modelId="{8EB35979-2B54-4846-ABBA-2E3FD9CD58CB}" type="presOf" srcId="{952FEB56-F406-42D3-846C-6D8DC5C45D4D}" destId="{1BAC8296-91B1-4724-AD18-B9C6ED247E6F}" srcOrd="0" destOrd="0" presId="urn:microsoft.com/office/officeart/2005/8/layout/vList2"/>
    <dgm:cxn modelId="{45177386-F01A-4B3E-ACE6-A206D1EAC8D0}" type="presOf" srcId="{EDABBD95-E973-42D7-B8B0-AF105113629B}" destId="{30E46082-592F-47E4-A269-480E362D657F}" srcOrd="0" destOrd="0" presId="urn:microsoft.com/office/officeart/2005/8/layout/vList2"/>
    <dgm:cxn modelId="{A3944B8E-2982-470C-A156-D9E8FA9E4DC5}" srcId="{743AAC87-ED7B-4273-BDEE-9B22C76A1512}" destId="{952FEB56-F406-42D3-846C-6D8DC5C45D4D}" srcOrd="3" destOrd="0" parTransId="{0098C122-C6C2-4697-AEEB-037304F7C4E4}" sibTransId="{B674028F-9A6B-4838-A6DB-E70189B0EAF9}"/>
    <dgm:cxn modelId="{0B5594A0-17B3-476A-AEC7-99AF03741290}" type="presOf" srcId="{3F6E5E1F-C2D4-4DC1-9A44-13F4A0A02B7F}" destId="{490EBE63-7D71-4ABB-90E8-5DFDDF37DD58}" srcOrd="0" destOrd="0" presId="urn:microsoft.com/office/officeart/2005/8/layout/vList2"/>
    <dgm:cxn modelId="{C823BCA4-3069-43C0-B83C-C263B77DAA4A}" type="presOf" srcId="{03AA6309-4B24-4FFE-A2E5-733CF549889A}" destId="{D45AD7EF-BA4D-41AA-A1BA-31153E807D5F}" srcOrd="0" destOrd="0" presId="urn:microsoft.com/office/officeart/2005/8/layout/vList2"/>
    <dgm:cxn modelId="{E6F6E7ED-2C5A-4C2B-9B9E-562922795BE7}" srcId="{743AAC87-ED7B-4273-BDEE-9B22C76A1512}" destId="{3F6E5E1F-C2D4-4DC1-9A44-13F4A0A02B7F}" srcOrd="5" destOrd="0" parTransId="{A8BEE3B7-E9C1-4C6C-AAC7-5AABC92CE51F}" sibTransId="{99E20ED5-CC7F-4020-AC17-DDC9616F9D37}"/>
    <dgm:cxn modelId="{7BAF37F3-90D1-48BD-B199-ADA7F5D96E97}" type="presOf" srcId="{D48778E5-1575-4DD6-83DC-78F449B4BD51}" destId="{2DCE4835-ECE1-4702-9471-CD525D8F0E9E}" srcOrd="0" destOrd="0" presId="urn:microsoft.com/office/officeart/2005/8/layout/vList2"/>
    <dgm:cxn modelId="{1A66EBFC-3848-4E33-8414-0772A1869DCE}" type="presOf" srcId="{395155B3-A6F1-42E3-9AD2-58F58C5319EF}" destId="{F4CFDFDB-9179-4A2D-8169-5EC471576BCB}" srcOrd="0" destOrd="0" presId="urn:microsoft.com/office/officeart/2005/8/layout/vList2"/>
    <dgm:cxn modelId="{1BCE9583-1C47-476B-B77D-8E2DEBE4F9E0}" type="presParOf" srcId="{29DA090C-6ADD-4C2B-AD50-52CC1B33DA99}" destId="{2DCE4835-ECE1-4702-9471-CD525D8F0E9E}" srcOrd="0" destOrd="0" presId="urn:microsoft.com/office/officeart/2005/8/layout/vList2"/>
    <dgm:cxn modelId="{5E6EB03F-3597-4D9D-98D7-931A22EFBFBD}" type="presParOf" srcId="{29DA090C-6ADD-4C2B-AD50-52CC1B33DA99}" destId="{94A37782-B5BA-43FC-8E1B-1707BB128B9E}" srcOrd="1" destOrd="0" presId="urn:microsoft.com/office/officeart/2005/8/layout/vList2"/>
    <dgm:cxn modelId="{07EAC806-B9EE-4FB0-BC14-CB55758F7BFE}" type="presParOf" srcId="{29DA090C-6ADD-4C2B-AD50-52CC1B33DA99}" destId="{D45AD7EF-BA4D-41AA-A1BA-31153E807D5F}" srcOrd="2" destOrd="0" presId="urn:microsoft.com/office/officeart/2005/8/layout/vList2"/>
    <dgm:cxn modelId="{E5697EAE-E949-4DF6-8877-CE001C9438C7}" type="presParOf" srcId="{29DA090C-6ADD-4C2B-AD50-52CC1B33DA99}" destId="{34639D26-A161-4BF2-9449-407959E885F2}" srcOrd="3" destOrd="0" presId="urn:microsoft.com/office/officeart/2005/8/layout/vList2"/>
    <dgm:cxn modelId="{C901BB9B-82FE-490A-AA94-C2208418F4D4}" type="presParOf" srcId="{29DA090C-6ADD-4C2B-AD50-52CC1B33DA99}" destId="{F4CFDFDB-9179-4A2D-8169-5EC471576BCB}" srcOrd="4" destOrd="0" presId="urn:microsoft.com/office/officeart/2005/8/layout/vList2"/>
    <dgm:cxn modelId="{9F4EE32B-9327-4DF8-BEDA-BA15AD6C05DE}" type="presParOf" srcId="{29DA090C-6ADD-4C2B-AD50-52CC1B33DA99}" destId="{6C500BD4-82EC-42AE-8CF4-974F1B7769AE}" srcOrd="5" destOrd="0" presId="urn:microsoft.com/office/officeart/2005/8/layout/vList2"/>
    <dgm:cxn modelId="{D531C87C-9B8A-481C-AF6B-1D9A44865C17}" type="presParOf" srcId="{29DA090C-6ADD-4C2B-AD50-52CC1B33DA99}" destId="{1BAC8296-91B1-4724-AD18-B9C6ED247E6F}" srcOrd="6" destOrd="0" presId="urn:microsoft.com/office/officeart/2005/8/layout/vList2"/>
    <dgm:cxn modelId="{9CD3F464-C290-4D37-9D5A-4ED490BB5303}" type="presParOf" srcId="{29DA090C-6ADD-4C2B-AD50-52CC1B33DA99}" destId="{40BA6B7F-2F75-4235-81D6-D418060B18B1}" srcOrd="7" destOrd="0" presId="urn:microsoft.com/office/officeart/2005/8/layout/vList2"/>
    <dgm:cxn modelId="{6854EF22-E96C-4F1F-812B-F9619969DA68}" type="presParOf" srcId="{29DA090C-6ADD-4C2B-AD50-52CC1B33DA99}" destId="{30E46082-592F-47E4-A269-480E362D657F}" srcOrd="8" destOrd="0" presId="urn:microsoft.com/office/officeart/2005/8/layout/vList2"/>
    <dgm:cxn modelId="{437309D4-FBF9-4CFF-AEB5-F44910003E21}" type="presParOf" srcId="{29DA090C-6ADD-4C2B-AD50-52CC1B33DA99}" destId="{F757A57B-4BD0-489E-B1FF-85CFE94B0FFA}" srcOrd="9" destOrd="0" presId="urn:microsoft.com/office/officeart/2005/8/layout/vList2"/>
    <dgm:cxn modelId="{7952E4E9-0F78-4B76-8414-80B566F019C7}" type="presParOf" srcId="{29DA090C-6ADD-4C2B-AD50-52CC1B33DA99}" destId="{490EBE63-7D71-4ABB-90E8-5DFDDF37DD58}" srcOrd="10" destOrd="0" presId="urn:microsoft.com/office/officeart/2005/8/layout/vList2"/>
    <dgm:cxn modelId="{23AD9599-F956-44F7-A8A8-3AA66348C570}" type="presParOf" srcId="{29DA090C-6ADD-4C2B-AD50-52CC1B33DA99}" destId="{149B91CF-05AE-4D64-B6C2-98B2B5DDD9C6}" srcOrd="11" destOrd="0" presId="urn:microsoft.com/office/officeart/2005/8/layout/vList2"/>
    <dgm:cxn modelId="{C21313C0-5A16-418D-95F6-28C5F703034A}" type="presParOf" srcId="{29DA090C-6ADD-4C2B-AD50-52CC1B33DA99}" destId="{4B5C8039-CE9C-4245-9F66-3BE0746D8FFE}"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445E21-763D-4BB2-A1EA-E2D2DC2BE103}"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100E6AB4-C85B-4006-96B9-DF62B882DAAA}">
      <dgm:prSet/>
      <dgm:spPr/>
      <dgm:t>
        <a:bodyPr/>
        <a:lstStyle/>
        <a:p>
          <a:r>
            <a:rPr lang="fr-CA" b="0" i="0"/>
            <a:t>Toutes les femmes sont les bienvenues !</a:t>
          </a:r>
          <a:endParaRPr lang="en-US"/>
        </a:p>
      </dgm:t>
    </dgm:pt>
    <dgm:pt modelId="{11B1A3DA-9C09-4902-8381-ABD035B95E52}" type="parTrans" cxnId="{664F2B67-F745-49A3-B80A-A3524D2274C8}">
      <dgm:prSet/>
      <dgm:spPr/>
      <dgm:t>
        <a:bodyPr/>
        <a:lstStyle/>
        <a:p>
          <a:endParaRPr lang="en-US"/>
        </a:p>
      </dgm:t>
    </dgm:pt>
    <dgm:pt modelId="{5E1B14E2-4AB1-4F81-A773-7FCB91B796B8}" type="sibTrans" cxnId="{664F2B67-F745-49A3-B80A-A3524D2274C8}">
      <dgm:prSet/>
      <dgm:spPr/>
      <dgm:t>
        <a:bodyPr/>
        <a:lstStyle/>
        <a:p>
          <a:endParaRPr lang="en-US"/>
        </a:p>
      </dgm:t>
    </dgm:pt>
    <dgm:pt modelId="{06F1281E-140F-4DBC-A7C2-BC18E4CEA12F}">
      <dgm:prSet/>
      <dgm:spPr/>
      <dgm:t>
        <a:bodyPr/>
        <a:lstStyle/>
        <a:p>
          <a:r>
            <a:rPr lang="fr-CA" b="0" i="0"/>
            <a:t>Centre de femmes les Unes et les Autres</a:t>
          </a:r>
          <a:endParaRPr lang="en-US"/>
        </a:p>
      </dgm:t>
    </dgm:pt>
    <dgm:pt modelId="{2313BAEB-3686-4F80-A3EB-A49433D9BF1C}" type="parTrans" cxnId="{FEA96DB3-024E-4C47-B5AC-3AF98D2BC37D}">
      <dgm:prSet/>
      <dgm:spPr/>
      <dgm:t>
        <a:bodyPr/>
        <a:lstStyle/>
        <a:p>
          <a:endParaRPr lang="en-US"/>
        </a:p>
      </dgm:t>
    </dgm:pt>
    <dgm:pt modelId="{F5EFB18A-3E63-4026-8F43-794C9D4A0400}" type="sibTrans" cxnId="{FEA96DB3-024E-4C47-B5AC-3AF98D2BC37D}">
      <dgm:prSet/>
      <dgm:spPr/>
      <dgm:t>
        <a:bodyPr/>
        <a:lstStyle/>
        <a:p>
          <a:endParaRPr lang="en-US"/>
        </a:p>
      </dgm:t>
    </dgm:pt>
    <dgm:pt modelId="{FC5ED451-6E83-4549-8666-E5566B2C060B}">
      <dgm:prSet/>
      <dgm:spPr/>
      <dgm:t>
        <a:bodyPr/>
        <a:lstStyle/>
        <a:p>
          <a:r>
            <a:rPr lang="fr-CA" b="0" i="0"/>
            <a:t>741 Mgr Dubois, Saint-Jérôme, Qc, J7Y 3X2</a:t>
          </a:r>
          <a:endParaRPr lang="en-US"/>
        </a:p>
      </dgm:t>
    </dgm:pt>
    <dgm:pt modelId="{10F06B3F-EAC3-4159-B366-49CDD5535FDC}" type="parTrans" cxnId="{F22ECE2F-42B6-4641-B72A-ADDFDA6FE2A2}">
      <dgm:prSet/>
      <dgm:spPr/>
      <dgm:t>
        <a:bodyPr/>
        <a:lstStyle/>
        <a:p>
          <a:endParaRPr lang="en-US"/>
        </a:p>
      </dgm:t>
    </dgm:pt>
    <dgm:pt modelId="{5B03AED8-A826-4571-A361-F7B8E4F9A4ED}" type="sibTrans" cxnId="{F22ECE2F-42B6-4641-B72A-ADDFDA6FE2A2}">
      <dgm:prSet/>
      <dgm:spPr/>
      <dgm:t>
        <a:bodyPr/>
        <a:lstStyle/>
        <a:p>
          <a:endParaRPr lang="en-US"/>
        </a:p>
      </dgm:t>
    </dgm:pt>
    <dgm:pt modelId="{24065448-474C-4EF0-BDFB-E1F5C819D209}">
      <dgm:prSet/>
      <dgm:spPr/>
      <dgm:t>
        <a:bodyPr/>
        <a:lstStyle/>
        <a:p>
          <a:r>
            <a:rPr lang="fr-CA" b="0" i="0">
              <a:hlinkClick xmlns:r="http://schemas.openxmlformats.org/officeDocument/2006/relationships" r:id="rId1"/>
            </a:rPr>
            <a:t>450.432.5642</a:t>
          </a:r>
          <a:endParaRPr lang="en-US"/>
        </a:p>
      </dgm:t>
    </dgm:pt>
    <dgm:pt modelId="{BABE0BBD-3909-42DC-843A-A1056FC13133}" type="parTrans" cxnId="{6A093BF3-B17B-46FE-8EC9-114A29FD3B54}">
      <dgm:prSet/>
      <dgm:spPr/>
      <dgm:t>
        <a:bodyPr/>
        <a:lstStyle/>
        <a:p>
          <a:endParaRPr lang="en-US"/>
        </a:p>
      </dgm:t>
    </dgm:pt>
    <dgm:pt modelId="{86277A42-7A60-411D-92C3-1095947AFA8D}" type="sibTrans" cxnId="{6A093BF3-B17B-46FE-8EC9-114A29FD3B54}">
      <dgm:prSet/>
      <dgm:spPr/>
      <dgm:t>
        <a:bodyPr/>
        <a:lstStyle/>
        <a:p>
          <a:endParaRPr lang="en-US"/>
        </a:p>
      </dgm:t>
    </dgm:pt>
    <dgm:pt modelId="{42B93E5A-A5B8-4594-A839-A0378154F979}" type="pres">
      <dgm:prSet presAssocID="{12445E21-763D-4BB2-A1EA-E2D2DC2BE103}" presName="linear" presStyleCnt="0">
        <dgm:presLayoutVars>
          <dgm:animLvl val="lvl"/>
          <dgm:resizeHandles val="exact"/>
        </dgm:presLayoutVars>
      </dgm:prSet>
      <dgm:spPr/>
    </dgm:pt>
    <dgm:pt modelId="{AAF29FBA-A183-4707-99C3-3545466EAC8F}" type="pres">
      <dgm:prSet presAssocID="{100E6AB4-C85B-4006-96B9-DF62B882DAAA}" presName="parentText" presStyleLbl="node1" presStyleIdx="0" presStyleCnt="4">
        <dgm:presLayoutVars>
          <dgm:chMax val="0"/>
          <dgm:bulletEnabled val="1"/>
        </dgm:presLayoutVars>
      </dgm:prSet>
      <dgm:spPr/>
    </dgm:pt>
    <dgm:pt modelId="{E34D918F-CF21-41E6-809A-C9E7D6CCCDD3}" type="pres">
      <dgm:prSet presAssocID="{5E1B14E2-4AB1-4F81-A773-7FCB91B796B8}" presName="spacer" presStyleCnt="0"/>
      <dgm:spPr/>
    </dgm:pt>
    <dgm:pt modelId="{53E047DC-C8DC-427F-B5B3-DB7D77B7F15B}" type="pres">
      <dgm:prSet presAssocID="{06F1281E-140F-4DBC-A7C2-BC18E4CEA12F}" presName="parentText" presStyleLbl="node1" presStyleIdx="1" presStyleCnt="4">
        <dgm:presLayoutVars>
          <dgm:chMax val="0"/>
          <dgm:bulletEnabled val="1"/>
        </dgm:presLayoutVars>
      </dgm:prSet>
      <dgm:spPr/>
    </dgm:pt>
    <dgm:pt modelId="{D58FDE7C-146D-4720-BB19-8EDBFC341110}" type="pres">
      <dgm:prSet presAssocID="{F5EFB18A-3E63-4026-8F43-794C9D4A0400}" presName="spacer" presStyleCnt="0"/>
      <dgm:spPr/>
    </dgm:pt>
    <dgm:pt modelId="{413F7FA0-0601-495F-9670-CFA8BE2BB6C5}" type="pres">
      <dgm:prSet presAssocID="{FC5ED451-6E83-4549-8666-E5566B2C060B}" presName="parentText" presStyleLbl="node1" presStyleIdx="2" presStyleCnt="4">
        <dgm:presLayoutVars>
          <dgm:chMax val="0"/>
          <dgm:bulletEnabled val="1"/>
        </dgm:presLayoutVars>
      </dgm:prSet>
      <dgm:spPr/>
    </dgm:pt>
    <dgm:pt modelId="{DA386851-1A4A-4852-AB8F-0C5AAC213AFD}" type="pres">
      <dgm:prSet presAssocID="{5B03AED8-A826-4571-A361-F7B8E4F9A4ED}" presName="spacer" presStyleCnt="0"/>
      <dgm:spPr/>
    </dgm:pt>
    <dgm:pt modelId="{3F1FD888-C201-43D2-A15E-9A08FCD51474}" type="pres">
      <dgm:prSet presAssocID="{24065448-474C-4EF0-BDFB-E1F5C819D209}" presName="parentText" presStyleLbl="node1" presStyleIdx="3" presStyleCnt="4">
        <dgm:presLayoutVars>
          <dgm:chMax val="0"/>
          <dgm:bulletEnabled val="1"/>
        </dgm:presLayoutVars>
      </dgm:prSet>
      <dgm:spPr/>
    </dgm:pt>
  </dgm:ptLst>
  <dgm:cxnLst>
    <dgm:cxn modelId="{F22ECE2F-42B6-4641-B72A-ADDFDA6FE2A2}" srcId="{12445E21-763D-4BB2-A1EA-E2D2DC2BE103}" destId="{FC5ED451-6E83-4549-8666-E5566B2C060B}" srcOrd="2" destOrd="0" parTransId="{10F06B3F-EAC3-4159-B366-49CDD5535FDC}" sibTransId="{5B03AED8-A826-4571-A361-F7B8E4F9A4ED}"/>
    <dgm:cxn modelId="{DA2D6630-987B-4659-97B3-C70359018A79}" type="presOf" srcId="{06F1281E-140F-4DBC-A7C2-BC18E4CEA12F}" destId="{53E047DC-C8DC-427F-B5B3-DB7D77B7F15B}" srcOrd="0" destOrd="0" presId="urn:microsoft.com/office/officeart/2005/8/layout/vList2"/>
    <dgm:cxn modelId="{B74AE545-3634-48ED-90F7-86DD1D4061C1}" type="presOf" srcId="{FC5ED451-6E83-4549-8666-E5566B2C060B}" destId="{413F7FA0-0601-495F-9670-CFA8BE2BB6C5}" srcOrd="0" destOrd="0" presId="urn:microsoft.com/office/officeart/2005/8/layout/vList2"/>
    <dgm:cxn modelId="{A4420847-8EC5-4594-8249-2C22C7965397}" type="presOf" srcId="{24065448-474C-4EF0-BDFB-E1F5C819D209}" destId="{3F1FD888-C201-43D2-A15E-9A08FCD51474}" srcOrd="0" destOrd="0" presId="urn:microsoft.com/office/officeart/2005/8/layout/vList2"/>
    <dgm:cxn modelId="{664F2B67-F745-49A3-B80A-A3524D2274C8}" srcId="{12445E21-763D-4BB2-A1EA-E2D2DC2BE103}" destId="{100E6AB4-C85B-4006-96B9-DF62B882DAAA}" srcOrd="0" destOrd="0" parTransId="{11B1A3DA-9C09-4902-8381-ABD035B95E52}" sibTransId="{5E1B14E2-4AB1-4F81-A773-7FCB91B796B8}"/>
    <dgm:cxn modelId="{AF331F81-79BB-43DB-A635-11BA8B586659}" type="presOf" srcId="{100E6AB4-C85B-4006-96B9-DF62B882DAAA}" destId="{AAF29FBA-A183-4707-99C3-3545466EAC8F}" srcOrd="0" destOrd="0" presId="urn:microsoft.com/office/officeart/2005/8/layout/vList2"/>
    <dgm:cxn modelId="{23F42CB1-28D6-4F0A-BE93-BE701BB9C794}" type="presOf" srcId="{12445E21-763D-4BB2-A1EA-E2D2DC2BE103}" destId="{42B93E5A-A5B8-4594-A839-A0378154F979}" srcOrd="0" destOrd="0" presId="urn:microsoft.com/office/officeart/2005/8/layout/vList2"/>
    <dgm:cxn modelId="{FEA96DB3-024E-4C47-B5AC-3AF98D2BC37D}" srcId="{12445E21-763D-4BB2-A1EA-E2D2DC2BE103}" destId="{06F1281E-140F-4DBC-A7C2-BC18E4CEA12F}" srcOrd="1" destOrd="0" parTransId="{2313BAEB-3686-4F80-A3EB-A49433D9BF1C}" sibTransId="{F5EFB18A-3E63-4026-8F43-794C9D4A0400}"/>
    <dgm:cxn modelId="{6A093BF3-B17B-46FE-8EC9-114A29FD3B54}" srcId="{12445E21-763D-4BB2-A1EA-E2D2DC2BE103}" destId="{24065448-474C-4EF0-BDFB-E1F5C819D209}" srcOrd="3" destOrd="0" parTransId="{BABE0BBD-3909-42DC-843A-A1056FC13133}" sibTransId="{86277A42-7A60-411D-92C3-1095947AFA8D}"/>
    <dgm:cxn modelId="{D0026E7B-CC3B-492A-A63A-A6C9CB5843C7}" type="presParOf" srcId="{42B93E5A-A5B8-4594-A839-A0378154F979}" destId="{AAF29FBA-A183-4707-99C3-3545466EAC8F}" srcOrd="0" destOrd="0" presId="urn:microsoft.com/office/officeart/2005/8/layout/vList2"/>
    <dgm:cxn modelId="{89C1F1FD-429F-43EC-BA73-FAEA3C0F8FA5}" type="presParOf" srcId="{42B93E5A-A5B8-4594-A839-A0378154F979}" destId="{E34D918F-CF21-41E6-809A-C9E7D6CCCDD3}" srcOrd="1" destOrd="0" presId="urn:microsoft.com/office/officeart/2005/8/layout/vList2"/>
    <dgm:cxn modelId="{64D2E103-B63F-46A6-ABD5-05CD713076AD}" type="presParOf" srcId="{42B93E5A-A5B8-4594-A839-A0378154F979}" destId="{53E047DC-C8DC-427F-B5B3-DB7D77B7F15B}" srcOrd="2" destOrd="0" presId="urn:microsoft.com/office/officeart/2005/8/layout/vList2"/>
    <dgm:cxn modelId="{014FE8B8-5BCF-40E5-92A3-EBC334FC4BB8}" type="presParOf" srcId="{42B93E5A-A5B8-4594-A839-A0378154F979}" destId="{D58FDE7C-146D-4720-BB19-8EDBFC341110}" srcOrd="3" destOrd="0" presId="urn:microsoft.com/office/officeart/2005/8/layout/vList2"/>
    <dgm:cxn modelId="{A9CA0472-6CA6-46A7-ABFE-6B491612EC1B}" type="presParOf" srcId="{42B93E5A-A5B8-4594-A839-A0378154F979}" destId="{413F7FA0-0601-495F-9670-CFA8BE2BB6C5}" srcOrd="4" destOrd="0" presId="urn:microsoft.com/office/officeart/2005/8/layout/vList2"/>
    <dgm:cxn modelId="{4D999851-A2F9-4BE4-A93E-C487889BFC63}" type="presParOf" srcId="{42B93E5A-A5B8-4594-A839-A0378154F979}" destId="{DA386851-1A4A-4852-AB8F-0C5AAC213AFD}" srcOrd="5" destOrd="0" presId="urn:microsoft.com/office/officeart/2005/8/layout/vList2"/>
    <dgm:cxn modelId="{682157B4-79AD-45B5-8F65-88C8DE605EC0}" type="presParOf" srcId="{42B93E5A-A5B8-4594-A839-A0378154F979}" destId="{3F1FD888-C201-43D2-A15E-9A08FCD5147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F4658C-5D19-4875-9DF4-EBFE42134F37}" type="doc">
      <dgm:prSet loTypeId="urn:microsoft.com/office/officeart/2005/8/layout/process1" loCatId="process" qsTypeId="urn:microsoft.com/office/officeart/2005/8/quickstyle/simple1" qsCatId="simple" csTypeId="urn:microsoft.com/office/officeart/2005/8/colors/colorful5" csCatId="colorful"/>
      <dgm:spPr/>
      <dgm:t>
        <a:bodyPr/>
        <a:lstStyle/>
        <a:p>
          <a:endParaRPr lang="en-US"/>
        </a:p>
      </dgm:t>
    </dgm:pt>
    <dgm:pt modelId="{976078F2-6EE9-49F6-8132-BFFBA9E13B49}">
      <dgm:prSet/>
      <dgm:spPr/>
      <dgm:t>
        <a:bodyPr/>
        <a:lstStyle/>
        <a:p>
          <a:r>
            <a:rPr lang="fr-CA" b="0" i="0"/>
            <a:t>Signée Femmes est un organisme à but non lucratif créé en 1990 à Rivière-Rouge par des femmes, pour des femmes. Notre mission consiste à offrir des services professionnels et éducatifs dans un lieu bienveillant et inclusif. Nous faisons la défense et la promotion des droits des femmes, dans une perspective de justice sociale féministe.</a:t>
          </a:r>
          <a:endParaRPr lang="en-US"/>
        </a:p>
      </dgm:t>
    </dgm:pt>
    <dgm:pt modelId="{384506AD-8434-4BDB-AC4E-8745EFFFB222}" type="parTrans" cxnId="{E144B3AD-90BC-460C-A013-83B22DB02894}">
      <dgm:prSet/>
      <dgm:spPr/>
      <dgm:t>
        <a:bodyPr/>
        <a:lstStyle/>
        <a:p>
          <a:endParaRPr lang="en-US"/>
        </a:p>
      </dgm:t>
    </dgm:pt>
    <dgm:pt modelId="{3BFAA235-ACE5-4EF1-AF4B-7486B8B65A63}" type="sibTrans" cxnId="{E144B3AD-90BC-460C-A013-83B22DB02894}">
      <dgm:prSet/>
      <dgm:spPr/>
      <dgm:t>
        <a:bodyPr/>
        <a:lstStyle/>
        <a:p>
          <a:endParaRPr lang="en-US"/>
        </a:p>
      </dgm:t>
    </dgm:pt>
    <dgm:pt modelId="{3A0923A7-EBEB-45D9-A44D-FB91ED6E2036}">
      <dgm:prSet/>
      <dgm:spPr/>
      <dgm:t>
        <a:bodyPr/>
        <a:lstStyle/>
        <a:p>
          <a:r>
            <a:rPr lang="fr-CA" b="0" i="0"/>
            <a:t>Notre mission</a:t>
          </a:r>
          <a:endParaRPr lang="en-US"/>
        </a:p>
      </dgm:t>
    </dgm:pt>
    <dgm:pt modelId="{375F238A-4B49-4E22-9B90-C89808820783}" type="parTrans" cxnId="{AEDE8B2C-C7D5-4392-A838-F4A30B4038EB}">
      <dgm:prSet/>
      <dgm:spPr/>
      <dgm:t>
        <a:bodyPr/>
        <a:lstStyle/>
        <a:p>
          <a:endParaRPr lang="en-US"/>
        </a:p>
      </dgm:t>
    </dgm:pt>
    <dgm:pt modelId="{BAFAD746-72C6-4E15-9A35-2471A6508A83}" type="sibTrans" cxnId="{AEDE8B2C-C7D5-4392-A838-F4A30B4038EB}">
      <dgm:prSet/>
      <dgm:spPr/>
      <dgm:t>
        <a:bodyPr/>
        <a:lstStyle/>
        <a:p>
          <a:endParaRPr lang="en-US"/>
        </a:p>
      </dgm:t>
    </dgm:pt>
    <dgm:pt modelId="{95195C01-8F51-4A04-9703-0F1DD4DDD783}">
      <dgm:prSet/>
      <dgm:spPr/>
      <dgm:t>
        <a:bodyPr/>
        <a:lstStyle/>
        <a:p>
          <a:r>
            <a:rPr lang="fr-CA" b="0" i="0"/>
            <a:t>Nous offrons tant sur place qu'à distance, une banque de ressources essentielles au bien-être et à la sécurité des femmes. Pour consulter la liste des organismes œuvrant dans les Laurentides auprès des femmes et des victimes de violences, ainsi que des ressources d'urgence, </a:t>
          </a:r>
          <a:r>
            <a:rPr lang="fr-CA" b="1" i="0">
              <a:hlinkClick xmlns:r="http://schemas.openxmlformats.org/officeDocument/2006/relationships" r:id="rId1"/>
            </a:rPr>
            <a:t>cliquez ici</a:t>
          </a:r>
          <a:r>
            <a:rPr lang="fr-CA" b="1" i="0"/>
            <a:t>.</a:t>
          </a:r>
          <a:r>
            <a:rPr lang="fr-CA" b="0" i="0"/>
            <a:t>  </a:t>
          </a:r>
          <a:endParaRPr lang="en-US"/>
        </a:p>
      </dgm:t>
    </dgm:pt>
    <dgm:pt modelId="{7A08FFCB-09CA-4B50-B151-438E0E75AF2D}" type="parTrans" cxnId="{39ACAA65-5004-4619-A811-B72AFBD3697B}">
      <dgm:prSet/>
      <dgm:spPr/>
      <dgm:t>
        <a:bodyPr/>
        <a:lstStyle/>
        <a:p>
          <a:endParaRPr lang="en-US"/>
        </a:p>
      </dgm:t>
    </dgm:pt>
    <dgm:pt modelId="{6A0E9ABE-CB17-4DB4-91A3-BF0D61B01E5B}" type="sibTrans" cxnId="{39ACAA65-5004-4619-A811-B72AFBD3697B}">
      <dgm:prSet/>
      <dgm:spPr/>
      <dgm:t>
        <a:bodyPr/>
        <a:lstStyle/>
        <a:p>
          <a:endParaRPr lang="en-US"/>
        </a:p>
      </dgm:t>
    </dgm:pt>
    <dgm:pt modelId="{93DF0C30-6D65-4F74-AA0B-43381C339D78}" type="pres">
      <dgm:prSet presAssocID="{E7F4658C-5D19-4875-9DF4-EBFE42134F37}" presName="Name0" presStyleCnt="0">
        <dgm:presLayoutVars>
          <dgm:dir/>
          <dgm:resizeHandles val="exact"/>
        </dgm:presLayoutVars>
      </dgm:prSet>
      <dgm:spPr/>
    </dgm:pt>
    <dgm:pt modelId="{2D8416F0-5054-4239-8012-DEA737D27C15}" type="pres">
      <dgm:prSet presAssocID="{976078F2-6EE9-49F6-8132-BFFBA9E13B49}" presName="node" presStyleLbl="node1" presStyleIdx="0" presStyleCnt="3">
        <dgm:presLayoutVars>
          <dgm:bulletEnabled val="1"/>
        </dgm:presLayoutVars>
      </dgm:prSet>
      <dgm:spPr/>
    </dgm:pt>
    <dgm:pt modelId="{63B9B9D1-982D-4381-B7CF-29B23CA0C116}" type="pres">
      <dgm:prSet presAssocID="{3BFAA235-ACE5-4EF1-AF4B-7486B8B65A63}" presName="sibTrans" presStyleLbl="sibTrans2D1" presStyleIdx="0" presStyleCnt="2"/>
      <dgm:spPr/>
    </dgm:pt>
    <dgm:pt modelId="{BC042A74-0CCC-44A9-A0E7-E3879F917A8E}" type="pres">
      <dgm:prSet presAssocID="{3BFAA235-ACE5-4EF1-AF4B-7486B8B65A63}" presName="connectorText" presStyleLbl="sibTrans2D1" presStyleIdx="0" presStyleCnt="2"/>
      <dgm:spPr/>
    </dgm:pt>
    <dgm:pt modelId="{2E1DA67A-94A4-471A-8A24-F75EDACBF786}" type="pres">
      <dgm:prSet presAssocID="{3A0923A7-EBEB-45D9-A44D-FB91ED6E2036}" presName="node" presStyleLbl="node1" presStyleIdx="1" presStyleCnt="3">
        <dgm:presLayoutVars>
          <dgm:bulletEnabled val="1"/>
        </dgm:presLayoutVars>
      </dgm:prSet>
      <dgm:spPr/>
    </dgm:pt>
    <dgm:pt modelId="{9232CFFB-5A62-4568-BAAB-E81E1B255A89}" type="pres">
      <dgm:prSet presAssocID="{BAFAD746-72C6-4E15-9A35-2471A6508A83}" presName="sibTrans" presStyleLbl="sibTrans2D1" presStyleIdx="1" presStyleCnt="2"/>
      <dgm:spPr/>
    </dgm:pt>
    <dgm:pt modelId="{6594ADFF-0771-4B74-B23D-8B7832623188}" type="pres">
      <dgm:prSet presAssocID="{BAFAD746-72C6-4E15-9A35-2471A6508A83}" presName="connectorText" presStyleLbl="sibTrans2D1" presStyleIdx="1" presStyleCnt="2"/>
      <dgm:spPr/>
    </dgm:pt>
    <dgm:pt modelId="{7436C8A3-D03C-4C50-938C-9F6C6CF2CA56}" type="pres">
      <dgm:prSet presAssocID="{95195C01-8F51-4A04-9703-0F1DD4DDD783}" presName="node" presStyleLbl="node1" presStyleIdx="2" presStyleCnt="3">
        <dgm:presLayoutVars>
          <dgm:bulletEnabled val="1"/>
        </dgm:presLayoutVars>
      </dgm:prSet>
      <dgm:spPr/>
    </dgm:pt>
  </dgm:ptLst>
  <dgm:cxnLst>
    <dgm:cxn modelId="{AEDE8B2C-C7D5-4392-A838-F4A30B4038EB}" srcId="{E7F4658C-5D19-4875-9DF4-EBFE42134F37}" destId="{3A0923A7-EBEB-45D9-A44D-FB91ED6E2036}" srcOrd="1" destOrd="0" parTransId="{375F238A-4B49-4E22-9B90-C89808820783}" sibTransId="{BAFAD746-72C6-4E15-9A35-2471A6508A83}"/>
    <dgm:cxn modelId="{39ACAA65-5004-4619-A811-B72AFBD3697B}" srcId="{E7F4658C-5D19-4875-9DF4-EBFE42134F37}" destId="{95195C01-8F51-4A04-9703-0F1DD4DDD783}" srcOrd="2" destOrd="0" parTransId="{7A08FFCB-09CA-4B50-B151-438E0E75AF2D}" sibTransId="{6A0E9ABE-CB17-4DB4-91A3-BF0D61B01E5B}"/>
    <dgm:cxn modelId="{71BAA373-D3A7-446D-B678-77BD990532EB}" type="presOf" srcId="{BAFAD746-72C6-4E15-9A35-2471A6508A83}" destId="{6594ADFF-0771-4B74-B23D-8B7832623188}" srcOrd="1" destOrd="0" presId="urn:microsoft.com/office/officeart/2005/8/layout/process1"/>
    <dgm:cxn modelId="{F122FB8C-7099-4645-A04D-D3640D60AF12}" type="presOf" srcId="{BAFAD746-72C6-4E15-9A35-2471A6508A83}" destId="{9232CFFB-5A62-4568-BAAB-E81E1B255A89}" srcOrd="0" destOrd="0" presId="urn:microsoft.com/office/officeart/2005/8/layout/process1"/>
    <dgm:cxn modelId="{B3A0E58E-D970-4845-B974-0D7C70F2A8E3}" type="presOf" srcId="{95195C01-8F51-4A04-9703-0F1DD4DDD783}" destId="{7436C8A3-D03C-4C50-938C-9F6C6CF2CA56}" srcOrd="0" destOrd="0" presId="urn:microsoft.com/office/officeart/2005/8/layout/process1"/>
    <dgm:cxn modelId="{2C272BAB-695F-42EB-865F-09BEA1ABA03C}" type="presOf" srcId="{3BFAA235-ACE5-4EF1-AF4B-7486B8B65A63}" destId="{63B9B9D1-982D-4381-B7CF-29B23CA0C116}" srcOrd="0" destOrd="0" presId="urn:microsoft.com/office/officeart/2005/8/layout/process1"/>
    <dgm:cxn modelId="{273842AC-119B-4BDF-97B8-3906D31F30D6}" type="presOf" srcId="{3BFAA235-ACE5-4EF1-AF4B-7486B8B65A63}" destId="{BC042A74-0CCC-44A9-A0E7-E3879F917A8E}" srcOrd="1" destOrd="0" presId="urn:microsoft.com/office/officeart/2005/8/layout/process1"/>
    <dgm:cxn modelId="{E144B3AD-90BC-460C-A013-83B22DB02894}" srcId="{E7F4658C-5D19-4875-9DF4-EBFE42134F37}" destId="{976078F2-6EE9-49F6-8132-BFFBA9E13B49}" srcOrd="0" destOrd="0" parTransId="{384506AD-8434-4BDB-AC4E-8745EFFFB222}" sibTransId="{3BFAA235-ACE5-4EF1-AF4B-7486B8B65A63}"/>
    <dgm:cxn modelId="{27C60DBF-D110-470F-96A0-E849033A351C}" type="presOf" srcId="{3A0923A7-EBEB-45D9-A44D-FB91ED6E2036}" destId="{2E1DA67A-94A4-471A-8A24-F75EDACBF786}" srcOrd="0" destOrd="0" presId="urn:microsoft.com/office/officeart/2005/8/layout/process1"/>
    <dgm:cxn modelId="{4A49AAE5-2E3D-4869-BF13-25BA47DD3B7B}" type="presOf" srcId="{976078F2-6EE9-49F6-8132-BFFBA9E13B49}" destId="{2D8416F0-5054-4239-8012-DEA737D27C15}" srcOrd="0" destOrd="0" presId="urn:microsoft.com/office/officeart/2005/8/layout/process1"/>
    <dgm:cxn modelId="{3FD833FB-F51F-427C-9FE3-45EB1E3447F6}" type="presOf" srcId="{E7F4658C-5D19-4875-9DF4-EBFE42134F37}" destId="{93DF0C30-6D65-4F74-AA0B-43381C339D78}" srcOrd="0" destOrd="0" presId="urn:microsoft.com/office/officeart/2005/8/layout/process1"/>
    <dgm:cxn modelId="{27EA71C4-B293-4C8A-89DB-C397092F8407}" type="presParOf" srcId="{93DF0C30-6D65-4F74-AA0B-43381C339D78}" destId="{2D8416F0-5054-4239-8012-DEA737D27C15}" srcOrd="0" destOrd="0" presId="urn:microsoft.com/office/officeart/2005/8/layout/process1"/>
    <dgm:cxn modelId="{8FD2097F-E721-4D15-982C-5C447D924E40}" type="presParOf" srcId="{93DF0C30-6D65-4F74-AA0B-43381C339D78}" destId="{63B9B9D1-982D-4381-B7CF-29B23CA0C116}" srcOrd="1" destOrd="0" presId="urn:microsoft.com/office/officeart/2005/8/layout/process1"/>
    <dgm:cxn modelId="{71BB8DB5-A7F2-4635-89FC-4349E37A52B3}" type="presParOf" srcId="{63B9B9D1-982D-4381-B7CF-29B23CA0C116}" destId="{BC042A74-0CCC-44A9-A0E7-E3879F917A8E}" srcOrd="0" destOrd="0" presId="urn:microsoft.com/office/officeart/2005/8/layout/process1"/>
    <dgm:cxn modelId="{108EF79B-FCE2-48EF-9AEB-88CE56B2CFCC}" type="presParOf" srcId="{93DF0C30-6D65-4F74-AA0B-43381C339D78}" destId="{2E1DA67A-94A4-471A-8A24-F75EDACBF786}" srcOrd="2" destOrd="0" presId="urn:microsoft.com/office/officeart/2005/8/layout/process1"/>
    <dgm:cxn modelId="{CD169D9B-D5E5-41A2-9B8A-3BB6B4903206}" type="presParOf" srcId="{93DF0C30-6D65-4F74-AA0B-43381C339D78}" destId="{9232CFFB-5A62-4568-BAAB-E81E1B255A89}" srcOrd="3" destOrd="0" presId="urn:microsoft.com/office/officeart/2005/8/layout/process1"/>
    <dgm:cxn modelId="{A7CD2414-0A89-4E84-A7F6-9078466EF7E4}" type="presParOf" srcId="{9232CFFB-5A62-4568-BAAB-E81E1B255A89}" destId="{6594ADFF-0771-4B74-B23D-8B7832623188}" srcOrd="0" destOrd="0" presId="urn:microsoft.com/office/officeart/2005/8/layout/process1"/>
    <dgm:cxn modelId="{C61CD875-23CF-4B96-84A7-11597BDCAE5F}" type="presParOf" srcId="{93DF0C30-6D65-4F74-AA0B-43381C339D78}" destId="{7436C8A3-D03C-4C50-938C-9F6C6CF2CA56}"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E4835-ECE1-4702-9471-CD525D8F0E9E}">
      <dsp:nvSpPr>
        <dsp:cNvPr id="0" name=""/>
        <dsp:cNvSpPr/>
      </dsp:nvSpPr>
      <dsp:spPr>
        <a:xfrm>
          <a:off x="0" y="164149"/>
          <a:ext cx="6848485" cy="71008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b="1" i="0" kern="1200"/>
            <a:t>Un centre de femmes, c’est quoi ?</a:t>
          </a:r>
          <a:endParaRPr lang="en-US" sz="1300" kern="1200"/>
        </a:p>
      </dsp:txBody>
      <dsp:txXfrm>
        <a:off x="34664" y="198813"/>
        <a:ext cx="6779157" cy="640759"/>
      </dsp:txXfrm>
    </dsp:sp>
    <dsp:sp modelId="{D45AD7EF-BA4D-41AA-A1BA-31153E807D5F}">
      <dsp:nvSpPr>
        <dsp:cNvPr id="0" name=""/>
        <dsp:cNvSpPr/>
      </dsp:nvSpPr>
      <dsp:spPr>
        <a:xfrm>
          <a:off x="0" y="969305"/>
          <a:ext cx="6848485" cy="71008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b="0" i="0" kern="1200"/>
            <a:t>Un centre de femmes est un centre de jour qui s’adresse à toutes les femmes, peu importe leurs situations.</a:t>
          </a:r>
          <a:endParaRPr lang="en-US" sz="1300" kern="1200"/>
        </a:p>
      </dsp:txBody>
      <dsp:txXfrm>
        <a:off x="34664" y="1003969"/>
        <a:ext cx="6779157" cy="640759"/>
      </dsp:txXfrm>
    </dsp:sp>
    <dsp:sp modelId="{F4CFDFDB-9179-4A2D-8169-5EC471576BCB}">
      <dsp:nvSpPr>
        <dsp:cNvPr id="0" name=""/>
        <dsp:cNvSpPr/>
      </dsp:nvSpPr>
      <dsp:spPr>
        <a:xfrm>
          <a:off x="0" y="1733760"/>
          <a:ext cx="6848485" cy="71008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b="0" i="0" kern="1200"/>
            <a:t>C’est un endroit accueillant où les femmes peuvent se rassembler, se sentir écoutées et créer des liens entre elles. C’est un lieu d’appartenance, une alternative à l’isolement, un réseau d’entraide, d’éducation populaire et d’actions communautaires.</a:t>
          </a:r>
          <a:endParaRPr lang="en-US" sz="1300" kern="1200"/>
        </a:p>
      </dsp:txBody>
      <dsp:txXfrm>
        <a:off x="34664" y="1768424"/>
        <a:ext cx="6779157" cy="640759"/>
      </dsp:txXfrm>
    </dsp:sp>
    <dsp:sp modelId="{1BAC8296-91B1-4724-AD18-B9C6ED247E6F}">
      <dsp:nvSpPr>
        <dsp:cNvPr id="0" name=""/>
        <dsp:cNvSpPr/>
      </dsp:nvSpPr>
      <dsp:spPr>
        <a:xfrm>
          <a:off x="0" y="2362755"/>
          <a:ext cx="6848485" cy="71008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b="0" i="0" kern="1200"/>
            <a:t>C’est un point de repère où l’on trouve de la chaleur humaine, du respect, du soutien, de la solidarité et des moyens concrets pour reprendre le pouvoir sur notre vie.</a:t>
          </a:r>
          <a:endParaRPr lang="en-US" sz="1300" kern="1200"/>
        </a:p>
      </dsp:txBody>
      <dsp:txXfrm>
        <a:off x="34664" y="2397419"/>
        <a:ext cx="6779157" cy="640759"/>
      </dsp:txXfrm>
    </dsp:sp>
    <dsp:sp modelId="{30E46082-592F-47E4-A269-480E362D657F}">
      <dsp:nvSpPr>
        <dsp:cNvPr id="0" name=""/>
        <dsp:cNvSpPr/>
      </dsp:nvSpPr>
      <dsp:spPr>
        <a:xfrm>
          <a:off x="0" y="3110283"/>
          <a:ext cx="6848485" cy="71008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b="0" i="0" kern="1200"/>
            <a:t>Un centre de femmes est également un lieu d’information, de sensibilisation, de conscientisation et d’apprentissage portant sur la condition féminine sous toutes ses formes (pauvreté, violence sous toutes ses formes, santé mentale et santé physique, etc.).</a:t>
          </a:r>
          <a:endParaRPr lang="en-US" sz="1300" kern="1200"/>
        </a:p>
      </dsp:txBody>
      <dsp:txXfrm>
        <a:off x="34664" y="3144947"/>
        <a:ext cx="6779157" cy="640759"/>
      </dsp:txXfrm>
    </dsp:sp>
    <dsp:sp modelId="{490EBE63-7D71-4ABB-90E8-5DFDDF37DD58}">
      <dsp:nvSpPr>
        <dsp:cNvPr id="0" name=""/>
        <dsp:cNvSpPr/>
      </dsp:nvSpPr>
      <dsp:spPr>
        <a:xfrm>
          <a:off x="0" y="3891677"/>
          <a:ext cx="6848485" cy="71008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b="0" i="0" kern="1200"/>
            <a:t>Dans toutes les régions du Québec, les centres travaillent avec une </a:t>
          </a:r>
          <a:r>
            <a:rPr lang="fr-CA" sz="1300" b="0" i="0" kern="1200">
              <a:hlinkClick xmlns:r="http://schemas.openxmlformats.org/officeDocument/2006/relationships" r:id="rId1"/>
            </a:rPr>
            <a:t>approche féministe</a:t>
          </a:r>
          <a:r>
            <a:rPr lang="fr-CA" sz="1300" b="0" i="0" kern="1200"/>
            <a:t> qui met les femmes au cœur de la démarche, reconnaissant ainsi qu’elles sont les expertes de leurs propres vies.</a:t>
          </a:r>
          <a:endParaRPr lang="en-US" sz="1300" kern="1200"/>
        </a:p>
      </dsp:txBody>
      <dsp:txXfrm>
        <a:off x="34664" y="3926341"/>
        <a:ext cx="6779157" cy="640759"/>
      </dsp:txXfrm>
    </dsp:sp>
    <dsp:sp modelId="{4B5C8039-CE9C-4245-9F66-3BE0746D8FFE}">
      <dsp:nvSpPr>
        <dsp:cNvPr id="0" name=""/>
        <dsp:cNvSpPr/>
      </dsp:nvSpPr>
      <dsp:spPr>
        <a:xfrm>
          <a:off x="0" y="4618312"/>
          <a:ext cx="6848485" cy="71008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CA" sz="1300" b="1" i="0" kern="1200"/>
            <a:t>Le Centre de femmes Liber’Elles</a:t>
          </a:r>
          <a:br>
            <a:rPr lang="fr-CA" sz="1300" b="1" i="0" kern="1200"/>
          </a:br>
          <a:r>
            <a:rPr lang="fr-CA" sz="1300" b="1" i="0" kern="1200"/>
            <a:t>est là pour vous.</a:t>
          </a:r>
          <a:endParaRPr lang="en-US" sz="1300" kern="1200"/>
        </a:p>
      </dsp:txBody>
      <dsp:txXfrm>
        <a:off x="34664" y="4652976"/>
        <a:ext cx="6779157" cy="640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29FBA-A183-4707-99C3-3545466EAC8F}">
      <dsp:nvSpPr>
        <dsp:cNvPr id="0" name=""/>
        <dsp:cNvSpPr/>
      </dsp:nvSpPr>
      <dsp:spPr>
        <a:xfrm>
          <a:off x="0" y="79157"/>
          <a:ext cx="4140096" cy="7956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a:t>Toutes les femmes sont les bienvenues !</a:t>
          </a:r>
          <a:endParaRPr lang="en-US" sz="2000" kern="1200"/>
        </a:p>
      </dsp:txBody>
      <dsp:txXfrm>
        <a:off x="38838" y="117995"/>
        <a:ext cx="4062420" cy="717924"/>
      </dsp:txXfrm>
    </dsp:sp>
    <dsp:sp modelId="{53E047DC-C8DC-427F-B5B3-DB7D77B7F15B}">
      <dsp:nvSpPr>
        <dsp:cNvPr id="0" name=""/>
        <dsp:cNvSpPr/>
      </dsp:nvSpPr>
      <dsp:spPr>
        <a:xfrm>
          <a:off x="0" y="932357"/>
          <a:ext cx="4140096" cy="795600"/>
        </a:xfrm>
        <a:prstGeom prst="roundRect">
          <a:avLst/>
        </a:prstGeom>
        <a:solidFill>
          <a:schemeClr val="accent2">
            <a:hueOff val="501362"/>
            <a:satOff val="45"/>
            <a:lumOff val="-6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a:t>Centre de femmes les Unes et les Autres</a:t>
          </a:r>
          <a:endParaRPr lang="en-US" sz="2000" kern="1200"/>
        </a:p>
      </dsp:txBody>
      <dsp:txXfrm>
        <a:off x="38838" y="971195"/>
        <a:ext cx="4062420" cy="717924"/>
      </dsp:txXfrm>
    </dsp:sp>
    <dsp:sp modelId="{413F7FA0-0601-495F-9670-CFA8BE2BB6C5}">
      <dsp:nvSpPr>
        <dsp:cNvPr id="0" name=""/>
        <dsp:cNvSpPr/>
      </dsp:nvSpPr>
      <dsp:spPr>
        <a:xfrm>
          <a:off x="0" y="1785557"/>
          <a:ext cx="4140096" cy="795600"/>
        </a:xfrm>
        <a:prstGeom prst="roundRect">
          <a:avLst/>
        </a:prstGeom>
        <a:solidFill>
          <a:schemeClr val="accent2">
            <a:hueOff val="1002723"/>
            <a:satOff val="89"/>
            <a:lumOff val="-1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a:t>741 Mgr Dubois, Saint-Jérôme, Qc, J7Y 3X2</a:t>
          </a:r>
          <a:endParaRPr lang="en-US" sz="2000" kern="1200"/>
        </a:p>
      </dsp:txBody>
      <dsp:txXfrm>
        <a:off x="38838" y="1824395"/>
        <a:ext cx="4062420" cy="717924"/>
      </dsp:txXfrm>
    </dsp:sp>
    <dsp:sp modelId="{3F1FD888-C201-43D2-A15E-9A08FCD51474}">
      <dsp:nvSpPr>
        <dsp:cNvPr id="0" name=""/>
        <dsp:cNvSpPr/>
      </dsp:nvSpPr>
      <dsp:spPr>
        <a:xfrm>
          <a:off x="0" y="2638757"/>
          <a:ext cx="4140096" cy="795600"/>
        </a:xfrm>
        <a:prstGeom prst="roundRect">
          <a:avLst/>
        </a:prstGeom>
        <a:solidFill>
          <a:schemeClr val="accent2">
            <a:hueOff val="1504085"/>
            <a:satOff val="134"/>
            <a:lumOff val="-1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a:hlinkClick xmlns:r="http://schemas.openxmlformats.org/officeDocument/2006/relationships" r:id="rId1"/>
            </a:rPr>
            <a:t>450.432.5642</a:t>
          </a:r>
          <a:endParaRPr lang="en-US" sz="2000" kern="1200"/>
        </a:p>
      </dsp:txBody>
      <dsp:txXfrm>
        <a:off x="38838" y="2677595"/>
        <a:ext cx="4062420" cy="71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416F0-5054-4239-8012-DEA737D27C15}">
      <dsp:nvSpPr>
        <dsp:cNvPr id="0" name=""/>
        <dsp:cNvSpPr/>
      </dsp:nvSpPr>
      <dsp:spPr>
        <a:xfrm>
          <a:off x="8820" y="69910"/>
          <a:ext cx="2636456" cy="29907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b="0" i="0" kern="1200"/>
            <a:t>Signée Femmes est un organisme à but non lucratif créé en 1990 à Rivière-Rouge par des femmes, pour des femmes. Notre mission consiste à offrir des services professionnels et éducatifs dans un lieu bienveillant et inclusif. Nous faisons la défense et la promotion des droits des femmes, dans une perspective de justice sociale féministe.</a:t>
          </a:r>
          <a:endParaRPr lang="en-US" sz="1400" kern="1200"/>
        </a:p>
      </dsp:txBody>
      <dsp:txXfrm>
        <a:off x="86039" y="147129"/>
        <a:ext cx="2482018" cy="2836291"/>
      </dsp:txXfrm>
    </dsp:sp>
    <dsp:sp modelId="{63B9B9D1-982D-4381-B7CF-29B23CA0C116}">
      <dsp:nvSpPr>
        <dsp:cNvPr id="0" name=""/>
        <dsp:cNvSpPr/>
      </dsp:nvSpPr>
      <dsp:spPr>
        <a:xfrm>
          <a:off x="2908922" y="1238354"/>
          <a:ext cx="558928" cy="65384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908922" y="1369122"/>
        <a:ext cx="391250" cy="392305"/>
      </dsp:txXfrm>
    </dsp:sp>
    <dsp:sp modelId="{2E1DA67A-94A4-471A-8A24-F75EDACBF786}">
      <dsp:nvSpPr>
        <dsp:cNvPr id="0" name=""/>
        <dsp:cNvSpPr/>
      </dsp:nvSpPr>
      <dsp:spPr>
        <a:xfrm>
          <a:off x="3699859" y="69910"/>
          <a:ext cx="2636456" cy="2990729"/>
        </a:xfrm>
        <a:prstGeom prst="roundRect">
          <a:avLst>
            <a:gd name="adj" fmla="val 10000"/>
          </a:avLst>
        </a:prstGeom>
        <a:solidFill>
          <a:schemeClr val="accent5">
            <a:hueOff val="750041"/>
            <a:satOff val="6033"/>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b="0" i="0" kern="1200"/>
            <a:t>Notre mission</a:t>
          </a:r>
          <a:endParaRPr lang="en-US" sz="1400" kern="1200"/>
        </a:p>
      </dsp:txBody>
      <dsp:txXfrm>
        <a:off x="3777078" y="147129"/>
        <a:ext cx="2482018" cy="2836291"/>
      </dsp:txXfrm>
    </dsp:sp>
    <dsp:sp modelId="{9232CFFB-5A62-4568-BAAB-E81E1B255A89}">
      <dsp:nvSpPr>
        <dsp:cNvPr id="0" name=""/>
        <dsp:cNvSpPr/>
      </dsp:nvSpPr>
      <dsp:spPr>
        <a:xfrm>
          <a:off x="6599961" y="1238354"/>
          <a:ext cx="558928" cy="653841"/>
        </a:xfrm>
        <a:prstGeom prst="rightArrow">
          <a:avLst>
            <a:gd name="adj1" fmla="val 60000"/>
            <a:gd name="adj2" fmla="val 50000"/>
          </a:avLst>
        </a:prstGeom>
        <a:solidFill>
          <a:schemeClr val="accent5">
            <a:hueOff val="1500082"/>
            <a:satOff val="12067"/>
            <a:lumOff val="-11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599961" y="1369122"/>
        <a:ext cx="391250" cy="392305"/>
      </dsp:txXfrm>
    </dsp:sp>
    <dsp:sp modelId="{7436C8A3-D03C-4C50-938C-9F6C6CF2CA56}">
      <dsp:nvSpPr>
        <dsp:cNvPr id="0" name=""/>
        <dsp:cNvSpPr/>
      </dsp:nvSpPr>
      <dsp:spPr>
        <a:xfrm>
          <a:off x="7390898" y="69910"/>
          <a:ext cx="2636456" cy="2990729"/>
        </a:xfrm>
        <a:prstGeom prst="roundRect">
          <a:avLst>
            <a:gd name="adj" fmla="val 10000"/>
          </a:avLst>
        </a:prstGeom>
        <a:solidFill>
          <a:schemeClr val="accent5">
            <a:hueOff val="1500082"/>
            <a:satOff val="12067"/>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b="0" i="0" kern="1200"/>
            <a:t>Nous offrons tant sur place qu'à distance, une banque de ressources essentielles au bien-être et à la sécurité des femmes. Pour consulter la liste des organismes œuvrant dans les Laurentides auprès des femmes et des victimes de violences, ainsi que des ressources d'urgence, </a:t>
          </a:r>
          <a:r>
            <a:rPr lang="fr-CA" sz="1400" b="1" i="0" kern="1200">
              <a:hlinkClick xmlns:r="http://schemas.openxmlformats.org/officeDocument/2006/relationships" r:id="rId1"/>
            </a:rPr>
            <a:t>cliquez ici</a:t>
          </a:r>
          <a:r>
            <a:rPr lang="fr-CA" sz="1400" b="1" i="0" kern="1200"/>
            <a:t>.</a:t>
          </a:r>
          <a:r>
            <a:rPr lang="fr-CA" sz="1400" b="0" i="0" kern="1200"/>
            <a:t>  </a:t>
          </a:r>
          <a:endParaRPr lang="en-US" sz="1400" kern="1200"/>
        </a:p>
      </dsp:txBody>
      <dsp:txXfrm>
        <a:off x="7468117" y="147129"/>
        <a:ext cx="2482018" cy="28362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2/14/2024</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‹N°›</a:t>
            </a:fld>
            <a:endParaRPr lang="en-US" dirty="0"/>
          </a:p>
        </p:txBody>
      </p:sp>
    </p:spTree>
    <p:extLst>
      <p:ext uri="{BB962C8B-B14F-4D97-AF65-F5344CB8AC3E}">
        <p14:creationId xmlns:p14="http://schemas.microsoft.com/office/powerpoint/2010/main" val="143277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405528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369747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161358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65328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4279410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3175506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233180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115071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2884630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2/14/2024</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‹N°›</a:t>
            </a:fld>
            <a:endParaRPr lang="en-US"/>
          </a:p>
        </p:txBody>
      </p:sp>
    </p:spTree>
    <p:extLst>
      <p:ext uri="{BB962C8B-B14F-4D97-AF65-F5344CB8AC3E}">
        <p14:creationId xmlns:p14="http://schemas.microsoft.com/office/powerpoint/2010/main" val="27044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2/14/2024</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‹N°›</a:t>
            </a:fld>
            <a:endParaRPr lang="en-US" dirty="0"/>
          </a:p>
        </p:txBody>
      </p:sp>
    </p:spTree>
    <p:extLst>
      <p:ext uri="{BB962C8B-B14F-4D97-AF65-F5344CB8AC3E}">
        <p14:creationId xmlns:p14="http://schemas.microsoft.com/office/powerpoint/2010/main" val="24714959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info@droitsetrecourslaurentides.org" TargetMode="External"/><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hyperlink" Target="tel:18003614633" TargetMode="External"/><Relationship Id="rId4" Type="http://schemas.openxmlformats.org/officeDocument/2006/relationships/hyperlink" Target="tel:450436463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Info@maisonleparavant.org"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mailto:info@centrelacolombe.ca" TargetMode="Externa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tel:8192755455" TargetMode="External"/><Relationship Id="rId7" Type="http://schemas.openxmlformats.org/officeDocument/2006/relationships/diagramColors" Target="../diagrams/colors3.xml"/><Relationship Id="rId2" Type="http://schemas.openxmlformats.org/officeDocument/2006/relationships/hyperlink" Target="https://www.google.ca/maps/dir/624+rue+l'Annonciation+Nord+Rivi%C3%A8re-Rouge+(Qu%C3%A9bec)+J0T+1T0/" TargetMode="Externa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tel:4504370809" TargetMode="External"/><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hyperlink" Target="mailto:info@crdf.c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tel:123-456-7890"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hyperlink" Target="mailto:info@cafela.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tel:18666677791" TargetMode="External"/><Relationship Id="rId7" Type="http://schemas.openxmlformats.org/officeDocument/2006/relationships/hyperlink" Target="https://calacslancrage.ca/lutte-et-defense-de-droits/" TargetMode="External"/><Relationship Id="rId12" Type="http://schemas.openxmlformats.org/officeDocument/2006/relationships/image" Target="../media/image9.png"/><Relationship Id="rId2" Type="http://schemas.openxmlformats.org/officeDocument/2006/relationships/hyperlink" Target="tel:4505656231" TargetMode="External"/><Relationship Id="rId1" Type="http://schemas.openxmlformats.org/officeDocument/2006/relationships/slideLayout" Target="../slideLayouts/slideLayout7.xml"/><Relationship Id="rId6" Type="http://schemas.openxmlformats.org/officeDocument/2006/relationships/hyperlink" Target="https://calacslancrage.ca/prevention-sensibilisation-formation/" TargetMode="External"/><Relationship Id="rId11" Type="http://schemas.openxmlformats.org/officeDocument/2006/relationships/hyperlink" Target="https://www.instagram.com/calacslancrage/" TargetMode="External"/><Relationship Id="rId5" Type="http://schemas.openxmlformats.org/officeDocument/2006/relationships/hyperlink" Target="https://calacslancrage.ca/aide-directe/" TargetMode="External"/><Relationship Id="rId10" Type="http://schemas.openxmlformats.org/officeDocument/2006/relationships/image" Target="../media/image8.png"/><Relationship Id="rId4" Type="http://schemas.openxmlformats.org/officeDocument/2006/relationships/hyperlink" Target="tel:18889339007" TargetMode="External"/><Relationship Id="rId9" Type="http://schemas.openxmlformats.org/officeDocument/2006/relationships/hyperlink" Target="https://www.facebook.com/CALACS.Lancra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hyperlink" Target="https://centredefemmeslesunesetlesautres.org/ressources" TargetMode="Externa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EC24213-FC04-4A18-A697-955F20C8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3" descr="Mosaïque de formes géométriques colorées">
            <a:extLst>
              <a:ext uri="{FF2B5EF4-FFF2-40B4-BE49-F238E27FC236}">
                <a16:creationId xmlns:a16="http://schemas.microsoft.com/office/drawing/2014/main" id="{1586EA5E-280C-A6DA-A04F-8CA0A66F4A1D}"/>
              </a:ext>
            </a:extLst>
          </p:cNvPr>
          <p:cNvPicPr>
            <a:picLocks noChangeAspect="1"/>
          </p:cNvPicPr>
          <p:nvPr/>
        </p:nvPicPr>
        <p:blipFill rotWithShape="1">
          <a:blip r:embed="rId2"/>
          <a:srcRect t="17061" b="4177"/>
          <a:stretch/>
        </p:blipFill>
        <p:spPr>
          <a:xfrm>
            <a:off x="1" y="10"/>
            <a:ext cx="12192000" cy="6865939"/>
          </a:xfrm>
          <a:prstGeom prst="rect">
            <a:avLst/>
          </a:prstGeom>
        </p:spPr>
      </p:pic>
      <p:sp>
        <p:nvSpPr>
          <p:cNvPr id="49" name="Rectangle 48">
            <a:extLst>
              <a:ext uri="{FF2B5EF4-FFF2-40B4-BE49-F238E27FC236}">
                <a16:creationId xmlns:a16="http://schemas.microsoft.com/office/drawing/2014/main" id="{C7846A0D-19A4-4F64-B17F-AB38D3F47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75095" y="-478377"/>
            <a:ext cx="6865949" cy="7816133"/>
          </a:xfrm>
          <a:prstGeom prst="rect">
            <a:avLst/>
          </a:prstGeom>
          <a:gradFill flip="none" rotWithShape="1">
            <a:gsLst>
              <a:gs pos="0">
                <a:srgbClr val="000000">
                  <a:alpha val="34902"/>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re 1">
            <a:extLst>
              <a:ext uri="{FF2B5EF4-FFF2-40B4-BE49-F238E27FC236}">
                <a16:creationId xmlns:a16="http://schemas.microsoft.com/office/drawing/2014/main" id="{55A30BEB-5F75-0401-5545-660F44EF9E25}"/>
              </a:ext>
            </a:extLst>
          </p:cNvPr>
          <p:cNvSpPr>
            <a:spLocks noGrp="1"/>
          </p:cNvSpPr>
          <p:nvPr>
            <p:ph type="ctrTitle"/>
          </p:nvPr>
        </p:nvSpPr>
        <p:spPr>
          <a:xfrm>
            <a:off x="1084728" y="1597961"/>
            <a:ext cx="4373273" cy="3235296"/>
          </a:xfrm>
        </p:spPr>
        <p:txBody>
          <a:bodyPr>
            <a:normAutofit/>
          </a:bodyPr>
          <a:lstStyle/>
          <a:p>
            <a:r>
              <a:rPr lang="fr-CA">
                <a:solidFill>
                  <a:srgbClr val="FFFFFF"/>
                </a:solidFill>
              </a:rPr>
              <a:t>Ressources pour les femmes dans les Laurentides</a:t>
            </a:r>
          </a:p>
        </p:txBody>
      </p:sp>
      <p:sp>
        <p:nvSpPr>
          <p:cNvPr id="3" name="Sous-titre 2">
            <a:extLst>
              <a:ext uri="{FF2B5EF4-FFF2-40B4-BE49-F238E27FC236}">
                <a16:creationId xmlns:a16="http://schemas.microsoft.com/office/drawing/2014/main" id="{368A34F9-0175-4F50-F63C-0E13672BC724}"/>
              </a:ext>
            </a:extLst>
          </p:cNvPr>
          <p:cNvSpPr>
            <a:spLocks noGrp="1"/>
          </p:cNvSpPr>
          <p:nvPr>
            <p:ph type="subTitle" idx="1"/>
          </p:nvPr>
        </p:nvSpPr>
        <p:spPr>
          <a:xfrm>
            <a:off x="1084729" y="4969565"/>
            <a:ext cx="4373271" cy="917999"/>
          </a:xfrm>
        </p:spPr>
        <p:txBody>
          <a:bodyPr>
            <a:normAutofit/>
          </a:bodyPr>
          <a:lstStyle/>
          <a:p>
            <a:pPr>
              <a:lnSpc>
                <a:spcPct val="110000"/>
              </a:lnSpc>
            </a:pPr>
            <a:r>
              <a:rPr lang="fr-CA" sz="1500">
                <a:solidFill>
                  <a:srgbClr val="FFFFFF"/>
                </a:solidFill>
              </a:rPr>
              <a:t>Par Judith Trudeau, 1</a:t>
            </a:r>
            <a:r>
              <a:rPr lang="fr-CA" sz="1500" baseline="30000">
                <a:solidFill>
                  <a:srgbClr val="FFFFFF"/>
                </a:solidFill>
              </a:rPr>
              <a:t>ière</a:t>
            </a:r>
            <a:r>
              <a:rPr lang="fr-CA" sz="1500">
                <a:solidFill>
                  <a:srgbClr val="FFFFFF"/>
                </a:solidFill>
              </a:rPr>
              <a:t> vice-présidente du Conseil central des Laurentides et responsable à la condition féminine</a:t>
            </a:r>
          </a:p>
        </p:txBody>
      </p:sp>
      <p:sp>
        <p:nvSpPr>
          <p:cNvPr id="51" name="Freeform: Shape 50">
            <a:extLst>
              <a:ext uri="{FF2B5EF4-FFF2-40B4-BE49-F238E27FC236}">
                <a16:creationId xmlns:a16="http://schemas.microsoft.com/office/drawing/2014/main" id="{C9A21EE5-D6CA-4092-BBB2-74B2C7CB6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5"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935F47D6-FD2F-4F0A-929E-3C0EEEF7D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10053"/>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187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DA1766D0-745A-4921-A68E-56642A650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0B7F5212-C258-AA74-B839-CBA0D11D2F2F}"/>
              </a:ext>
            </a:extLst>
          </p:cNvPr>
          <p:cNvSpPr txBox="1"/>
          <p:nvPr/>
        </p:nvSpPr>
        <p:spPr>
          <a:xfrm>
            <a:off x="794657" y="1393371"/>
            <a:ext cx="4422803" cy="4547459"/>
          </a:xfrm>
          <a:prstGeom prst="rect">
            <a:avLst/>
          </a:prstGeom>
        </p:spPr>
        <p:txBody>
          <a:bodyPr vert="horz" lIns="91440" tIns="45720" rIns="91440" bIns="45720" rtlCol="0">
            <a:normAutofit/>
          </a:bodyPr>
          <a:lstStyle/>
          <a:p>
            <a:pPr>
              <a:lnSpc>
                <a:spcPct val="110000"/>
              </a:lnSpc>
              <a:spcAft>
                <a:spcPts val="600"/>
              </a:spcAft>
            </a:pPr>
            <a:r>
              <a:rPr lang="en-US" sz="1500" b="0" i="0" dirty="0">
                <a:effectLst/>
              </a:rPr>
              <a:t>Droits et </a:t>
            </a:r>
            <a:r>
              <a:rPr lang="en-US" sz="1500" b="0" i="0" dirty="0" err="1">
                <a:effectLst/>
              </a:rPr>
              <a:t>recours</a:t>
            </a:r>
            <a:r>
              <a:rPr lang="en-US" sz="1500" b="0" i="0" dirty="0">
                <a:effectLst/>
              </a:rPr>
              <a:t> Laurentides </a:t>
            </a:r>
            <a:r>
              <a:rPr lang="en-US" sz="1500" b="0" i="0" dirty="0" err="1">
                <a:effectLst/>
              </a:rPr>
              <a:t>est</a:t>
            </a:r>
            <a:r>
              <a:rPr lang="en-US" sz="1500" b="0" i="0" dirty="0">
                <a:effectLst/>
              </a:rPr>
              <a:t> un </a:t>
            </a:r>
            <a:r>
              <a:rPr lang="en-US" sz="1500" b="0" i="0" dirty="0" err="1">
                <a:effectLst/>
              </a:rPr>
              <a:t>organisme</a:t>
            </a:r>
            <a:r>
              <a:rPr lang="en-US" sz="1500" b="0" i="0" dirty="0">
                <a:effectLst/>
              </a:rPr>
              <a:t> </a:t>
            </a:r>
            <a:r>
              <a:rPr lang="en-US" sz="1500" b="0" i="0" dirty="0" err="1">
                <a:effectLst/>
              </a:rPr>
              <a:t>voué</a:t>
            </a:r>
            <a:r>
              <a:rPr lang="en-US" sz="1500" b="0" i="0" dirty="0">
                <a:effectLst/>
              </a:rPr>
              <a:t> à la </a:t>
            </a:r>
            <a:r>
              <a:rPr lang="en-US" sz="1500" b="0" i="0" dirty="0" err="1">
                <a:effectLst/>
              </a:rPr>
              <a:t>défense</a:t>
            </a:r>
            <a:r>
              <a:rPr lang="en-US" sz="1500" b="0" i="0" dirty="0">
                <a:effectLst/>
              </a:rPr>
              <a:t> des droits des </a:t>
            </a:r>
            <a:r>
              <a:rPr lang="en-US" sz="1500" b="0" i="0" dirty="0" err="1">
                <a:effectLst/>
              </a:rPr>
              <a:t>personnes</a:t>
            </a:r>
            <a:r>
              <a:rPr lang="en-US" sz="1500" b="0" i="0" dirty="0">
                <a:effectLst/>
              </a:rPr>
              <a:t> de la </a:t>
            </a:r>
            <a:r>
              <a:rPr lang="en-US" sz="1500" b="0" i="0" dirty="0" err="1">
                <a:effectLst/>
              </a:rPr>
              <a:t>région</a:t>
            </a:r>
            <a:r>
              <a:rPr lang="en-US" sz="1500" b="0" i="0" dirty="0">
                <a:effectLst/>
              </a:rPr>
              <a:t> qui </a:t>
            </a:r>
            <a:r>
              <a:rPr lang="en-US" sz="1500" b="0" i="0" dirty="0" err="1">
                <a:effectLst/>
              </a:rPr>
              <a:t>vivent</a:t>
            </a:r>
            <a:r>
              <a:rPr lang="en-US" sz="1500" b="0" i="0" dirty="0">
                <a:effectLst/>
              </a:rPr>
              <a:t> </a:t>
            </a:r>
            <a:r>
              <a:rPr lang="en-US" sz="1500" b="0" i="0" dirty="0" err="1">
                <a:effectLst/>
              </a:rPr>
              <a:t>ou</a:t>
            </a:r>
            <a:r>
              <a:rPr lang="en-US" sz="1500" b="0" i="0" dirty="0">
                <a:effectLst/>
              </a:rPr>
              <a:t> qui </a:t>
            </a:r>
            <a:r>
              <a:rPr lang="en-US" sz="1500" b="0" i="0" dirty="0" err="1">
                <a:effectLst/>
              </a:rPr>
              <a:t>ont</a:t>
            </a:r>
            <a:r>
              <a:rPr lang="en-US" sz="1500" b="0" i="0" dirty="0">
                <a:effectLst/>
              </a:rPr>
              <a:t> </a:t>
            </a:r>
            <a:r>
              <a:rPr lang="en-US" sz="1500" b="0" i="0" dirty="0" err="1">
                <a:effectLst/>
              </a:rPr>
              <a:t>vécu</a:t>
            </a:r>
            <a:r>
              <a:rPr lang="en-US" sz="1500" b="0" i="0" dirty="0">
                <a:effectLst/>
              </a:rPr>
              <a:t> un </a:t>
            </a:r>
            <a:r>
              <a:rPr lang="en-US" sz="1500" b="0" i="0" dirty="0" err="1">
                <a:effectLst/>
              </a:rPr>
              <a:t>problème</a:t>
            </a:r>
            <a:r>
              <a:rPr lang="en-US" sz="1500" b="0" i="0" dirty="0">
                <a:effectLst/>
              </a:rPr>
              <a:t> de </a:t>
            </a:r>
            <a:r>
              <a:rPr lang="en-US" sz="1500" b="0" i="0" dirty="0" err="1">
                <a:effectLst/>
              </a:rPr>
              <a:t>santé</a:t>
            </a:r>
            <a:r>
              <a:rPr lang="en-US" sz="1500" b="0" i="0" dirty="0">
                <a:effectLst/>
              </a:rPr>
              <a:t> </a:t>
            </a:r>
            <a:r>
              <a:rPr lang="en-US" sz="1500" b="0" i="0" dirty="0" err="1">
                <a:effectLst/>
              </a:rPr>
              <a:t>mentale</a:t>
            </a:r>
            <a:r>
              <a:rPr lang="en-US" sz="1500" b="0" i="0" dirty="0">
                <a:effectLst/>
              </a:rPr>
              <a:t>. </a:t>
            </a:r>
            <a:r>
              <a:rPr lang="en-US" sz="1500" b="0" i="0" dirty="0" err="1">
                <a:effectLst/>
              </a:rPr>
              <a:t>Toutes</a:t>
            </a:r>
            <a:r>
              <a:rPr lang="en-US" sz="1500" b="0" i="0" dirty="0">
                <a:effectLst/>
              </a:rPr>
              <a:t> </a:t>
            </a:r>
            <a:r>
              <a:rPr lang="en-US" sz="1500" b="0" i="0" dirty="0" err="1">
                <a:effectLst/>
              </a:rPr>
              <a:t>nos</a:t>
            </a:r>
            <a:r>
              <a:rPr lang="en-US" sz="1500" b="0" i="0" dirty="0">
                <a:effectLst/>
              </a:rPr>
              <a:t> interventions </a:t>
            </a:r>
            <a:r>
              <a:rPr lang="en-US" sz="1500" b="0" i="0" dirty="0" err="1">
                <a:effectLst/>
              </a:rPr>
              <a:t>sont</a:t>
            </a:r>
            <a:r>
              <a:rPr lang="en-US" sz="1500" b="0" i="0" dirty="0">
                <a:effectLst/>
              </a:rPr>
              <a:t> </a:t>
            </a:r>
            <a:r>
              <a:rPr lang="en-US" sz="1500" b="0" i="0" dirty="0" err="1">
                <a:effectLst/>
              </a:rPr>
              <a:t>gratuites</a:t>
            </a:r>
            <a:r>
              <a:rPr lang="en-US" sz="1500" b="0" i="0" dirty="0">
                <a:effectLst/>
              </a:rPr>
              <a:t> et </a:t>
            </a:r>
            <a:r>
              <a:rPr lang="en-US" sz="1500" b="0" i="0" dirty="0" err="1">
                <a:effectLst/>
              </a:rPr>
              <a:t>confidentielles</a:t>
            </a:r>
            <a:r>
              <a:rPr lang="en-US" sz="1500" b="0" i="0" dirty="0">
                <a:effectLst/>
              </a:rPr>
              <a:t>. </a:t>
            </a:r>
            <a:r>
              <a:rPr lang="en-US" sz="1500" b="0" i="0" dirty="0" err="1">
                <a:effectLst/>
              </a:rPr>
              <a:t>Misant</a:t>
            </a:r>
            <a:r>
              <a:rPr lang="en-US" sz="1500" b="0" i="0" dirty="0">
                <a:effectLst/>
              </a:rPr>
              <a:t> sur </a:t>
            </a:r>
            <a:r>
              <a:rPr lang="en-US" sz="1500" b="0" i="0" dirty="0" err="1">
                <a:effectLst/>
              </a:rPr>
              <a:t>l’éducation</a:t>
            </a:r>
            <a:r>
              <a:rPr lang="en-US" sz="1500" b="0" i="0" dirty="0">
                <a:effectLst/>
              </a:rPr>
              <a:t> </a:t>
            </a:r>
            <a:r>
              <a:rPr lang="en-US" sz="1500" b="0" i="0" dirty="0" err="1">
                <a:effectLst/>
              </a:rPr>
              <a:t>populaire</a:t>
            </a:r>
            <a:r>
              <a:rPr lang="en-US" sz="1500" b="0" i="0" dirty="0">
                <a:effectLst/>
              </a:rPr>
              <a:t> </a:t>
            </a:r>
            <a:r>
              <a:rPr lang="en-US" sz="1500" b="0" i="0" dirty="0" err="1">
                <a:effectLst/>
              </a:rPr>
              <a:t>autonome</a:t>
            </a:r>
            <a:r>
              <a:rPr lang="en-US" sz="1500" b="0" i="0" dirty="0">
                <a:effectLst/>
              </a:rPr>
              <a:t> nous </a:t>
            </a:r>
            <a:r>
              <a:rPr lang="en-US" sz="1500" b="0" i="0" dirty="0" err="1">
                <a:effectLst/>
              </a:rPr>
              <a:t>favorisons</a:t>
            </a:r>
            <a:r>
              <a:rPr lang="en-US" sz="1500" b="0" i="0" dirty="0">
                <a:effectLst/>
              </a:rPr>
              <a:t> le « self-advocacy », </a:t>
            </a:r>
            <a:r>
              <a:rPr lang="en-US" sz="1500" b="0" i="0" dirty="0" err="1">
                <a:effectLst/>
              </a:rPr>
              <a:t>une</a:t>
            </a:r>
            <a:r>
              <a:rPr lang="en-US" sz="1500" b="0" i="0" dirty="0">
                <a:effectLst/>
              </a:rPr>
              <a:t> </a:t>
            </a:r>
            <a:r>
              <a:rPr lang="en-US" sz="1500" b="0" i="0" dirty="0" err="1">
                <a:effectLst/>
              </a:rPr>
              <a:t>philosophie</a:t>
            </a:r>
            <a:r>
              <a:rPr lang="en-US" sz="1500" b="0" i="0" dirty="0">
                <a:effectLst/>
              </a:rPr>
              <a:t> qui vise la </a:t>
            </a:r>
            <a:r>
              <a:rPr lang="en-US" sz="1500" b="0" i="0" dirty="0" err="1">
                <a:effectLst/>
              </a:rPr>
              <a:t>prise</a:t>
            </a:r>
            <a:r>
              <a:rPr lang="en-US" sz="1500" b="0" i="0" dirty="0">
                <a:effectLst/>
              </a:rPr>
              <a:t> </a:t>
            </a:r>
            <a:r>
              <a:rPr lang="en-US" sz="1500" b="0" i="0" dirty="0" err="1">
                <a:effectLst/>
              </a:rPr>
              <a:t>en</a:t>
            </a:r>
            <a:r>
              <a:rPr lang="en-US" sz="1500" b="0" i="0" dirty="0">
                <a:effectLst/>
              </a:rPr>
              <a:t> charge de la </a:t>
            </a:r>
            <a:r>
              <a:rPr lang="en-US" sz="1500" b="0" i="0" dirty="0" err="1">
                <a:effectLst/>
              </a:rPr>
              <a:t>personne</a:t>
            </a:r>
            <a:r>
              <a:rPr lang="en-US" sz="1500" b="0" i="0" dirty="0">
                <a:effectLst/>
              </a:rPr>
              <a:t> </a:t>
            </a:r>
            <a:r>
              <a:rPr lang="en-US" sz="1500" b="0" i="0" dirty="0" err="1">
                <a:effectLst/>
              </a:rPr>
              <a:t>elle-même</a:t>
            </a:r>
            <a:r>
              <a:rPr lang="en-US" sz="1500" b="0" i="0" dirty="0">
                <a:effectLst/>
              </a:rPr>
              <a:t> dans la </a:t>
            </a:r>
            <a:r>
              <a:rPr lang="en-US" sz="1500" b="0" i="0" dirty="0" err="1">
                <a:effectLst/>
              </a:rPr>
              <a:t>défense</a:t>
            </a:r>
            <a:r>
              <a:rPr lang="en-US" sz="1500" b="0" i="0" dirty="0">
                <a:effectLst/>
              </a:rPr>
              <a:t> de </a:t>
            </a:r>
            <a:r>
              <a:rPr lang="en-US" sz="1500" b="0" i="0" dirty="0" err="1">
                <a:effectLst/>
              </a:rPr>
              <a:t>ses</a:t>
            </a:r>
            <a:r>
              <a:rPr lang="en-US" sz="1500" b="0" i="0" dirty="0">
                <a:effectLst/>
              </a:rPr>
              <a:t> droits. Nous </a:t>
            </a:r>
            <a:r>
              <a:rPr lang="en-US" sz="1500" b="0" i="0" dirty="0" err="1">
                <a:effectLst/>
              </a:rPr>
              <a:t>aidons</a:t>
            </a:r>
            <a:r>
              <a:rPr lang="en-US" sz="1500" b="0" i="0" dirty="0">
                <a:effectLst/>
              </a:rPr>
              <a:t> </a:t>
            </a:r>
            <a:r>
              <a:rPr lang="en-US" sz="1500" b="0" i="0" dirty="0" err="1">
                <a:effectLst/>
              </a:rPr>
              <a:t>ainsi</a:t>
            </a:r>
            <a:r>
              <a:rPr lang="en-US" sz="1500" b="0" i="0" dirty="0">
                <a:effectLst/>
              </a:rPr>
              <a:t> les </a:t>
            </a:r>
            <a:r>
              <a:rPr lang="en-US" sz="1500" b="0" i="0" dirty="0" err="1">
                <a:effectLst/>
              </a:rPr>
              <a:t>personnes</a:t>
            </a:r>
            <a:r>
              <a:rPr lang="en-US" sz="1500" b="0" i="0" dirty="0">
                <a:effectLst/>
              </a:rPr>
              <a:t> à </a:t>
            </a:r>
            <a:r>
              <a:rPr lang="en-US" sz="1500" b="0" i="0" dirty="0" err="1">
                <a:effectLst/>
              </a:rPr>
              <a:t>reprendre</a:t>
            </a:r>
            <a:r>
              <a:rPr lang="en-US" sz="1500" b="0" i="0" dirty="0">
                <a:effectLst/>
              </a:rPr>
              <a:t> du </a:t>
            </a:r>
            <a:r>
              <a:rPr lang="en-US" sz="1500" b="0" i="0" dirty="0" err="1">
                <a:effectLst/>
              </a:rPr>
              <a:t>pouvoir</a:t>
            </a:r>
            <a:r>
              <a:rPr lang="en-US" sz="1500" b="0" i="0" dirty="0">
                <a:effectLst/>
              </a:rPr>
              <a:t> sur </a:t>
            </a:r>
            <a:r>
              <a:rPr lang="en-US" sz="1500" b="0" i="0" dirty="0" err="1">
                <a:effectLst/>
              </a:rPr>
              <a:t>leur</a:t>
            </a:r>
            <a:r>
              <a:rPr lang="en-US" sz="1500" b="0" i="0" dirty="0">
                <a:effectLst/>
              </a:rPr>
              <a:t> vie.</a:t>
            </a:r>
            <a:endParaRPr lang="en-US" sz="1500" dirty="0"/>
          </a:p>
        </p:txBody>
      </p:sp>
      <p:sp>
        <p:nvSpPr>
          <p:cNvPr id="14" name="Freeform: Shape 13">
            <a:extLst>
              <a:ext uri="{FF2B5EF4-FFF2-40B4-BE49-F238E27FC236}">
                <a16:creationId xmlns:a16="http://schemas.microsoft.com/office/drawing/2014/main" id="{583F1E3F-D7BF-4DB5-8016-70B9E385E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6"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D0D3E7A-8DF6-4A78-A03C-86AD69746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7088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descr="Une image contenant texte, Police, graphisme, conception&#10;&#10;Description générée automatiquement">
            <a:extLst>
              <a:ext uri="{FF2B5EF4-FFF2-40B4-BE49-F238E27FC236}">
                <a16:creationId xmlns:a16="http://schemas.microsoft.com/office/drawing/2014/main" id="{E52A00AF-A68A-E408-9D9E-660EA1076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464" y="1034569"/>
            <a:ext cx="4788861" cy="4788861"/>
          </a:xfrm>
          <a:prstGeom prst="rect">
            <a:avLst/>
          </a:prstGeom>
        </p:spPr>
      </p:pic>
      <p:sp>
        <p:nvSpPr>
          <p:cNvPr id="7" name="ZoneTexte 6">
            <a:extLst>
              <a:ext uri="{FF2B5EF4-FFF2-40B4-BE49-F238E27FC236}">
                <a16:creationId xmlns:a16="http://schemas.microsoft.com/office/drawing/2014/main" id="{0E97FBF2-166E-239F-6A80-03A7297E3B36}"/>
              </a:ext>
            </a:extLst>
          </p:cNvPr>
          <p:cNvSpPr txBox="1"/>
          <p:nvPr/>
        </p:nvSpPr>
        <p:spPr>
          <a:xfrm>
            <a:off x="648197" y="4136791"/>
            <a:ext cx="9381506" cy="1754326"/>
          </a:xfrm>
          <a:prstGeom prst="rect">
            <a:avLst/>
          </a:prstGeom>
          <a:noFill/>
        </p:spPr>
        <p:txBody>
          <a:bodyPr wrap="square">
            <a:spAutoFit/>
          </a:bodyPr>
          <a:lstStyle/>
          <a:p>
            <a:pPr algn="l"/>
            <a:r>
              <a:rPr lang="fr-CA" b="0" i="0" dirty="0">
                <a:solidFill>
                  <a:srgbClr val="FFFFFF"/>
                </a:solidFill>
                <a:effectLst/>
                <a:latin typeface="Roboto" panose="02000000000000000000" pitchFamily="2" charset="0"/>
              </a:rPr>
              <a:t>227, rue Saint-Georges, bureau 104</a:t>
            </a:r>
            <a:br>
              <a:rPr lang="fr-CA" b="0" i="0" dirty="0">
                <a:solidFill>
                  <a:srgbClr val="FFFFFF"/>
                </a:solidFill>
                <a:effectLst/>
                <a:latin typeface="Roboto" panose="02000000000000000000" pitchFamily="2" charset="0"/>
              </a:rPr>
            </a:br>
            <a:r>
              <a:rPr lang="fr-CA" b="0" i="0" dirty="0">
                <a:solidFill>
                  <a:srgbClr val="FFFFFF"/>
                </a:solidFill>
                <a:effectLst/>
                <a:latin typeface="Roboto" panose="02000000000000000000" pitchFamily="2" charset="0"/>
              </a:rPr>
              <a:t>Saint-Jérôme (Québec)  J7Z 5A1</a:t>
            </a:r>
          </a:p>
          <a:p>
            <a:pPr algn="l" fontAlgn="base">
              <a:buFont typeface="Arial" panose="020B0604020202020204" pitchFamily="34" charset="0"/>
              <a:buChar char="•"/>
            </a:pPr>
            <a:r>
              <a:rPr lang="fr-CA" b="0" i="0" u="none" strike="noStrike" dirty="0">
                <a:solidFill>
                  <a:srgbClr val="FFFFFF"/>
                </a:solidFill>
                <a:effectLst/>
                <a:latin typeface="Roboto" panose="02000000000000000000" pitchFamily="2" charset="0"/>
                <a:hlinkClick r:id="rId3"/>
              </a:rPr>
              <a:t>Courriel : info@droitsetrecourslaurentides.org</a:t>
            </a:r>
            <a:endParaRPr lang="fr-CA" b="0" i="0" dirty="0">
              <a:effectLst/>
              <a:latin typeface="Roboto" panose="02000000000000000000" pitchFamily="2" charset="0"/>
            </a:endParaRPr>
          </a:p>
          <a:p>
            <a:pPr algn="l" fontAlgn="base">
              <a:buFont typeface="Arial" panose="020B0604020202020204" pitchFamily="34" charset="0"/>
              <a:buChar char="•"/>
            </a:pPr>
            <a:r>
              <a:rPr lang="fr-CA" b="0" i="0" u="none" strike="noStrike" dirty="0">
                <a:solidFill>
                  <a:srgbClr val="FFFFFF"/>
                </a:solidFill>
                <a:effectLst/>
                <a:latin typeface="Roboto" panose="02000000000000000000" pitchFamily="2" charset="0"/>
                <a:hlinkClick r:id="rId4"/>
              </a:rPr>
              <a:t>Téléphone : 450 436-4633</a:t>
            </a:r>
            <a:endParaRPr lang="fr-CA"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fr-CA" b="0" i="0" u="none" strike="noStrike" dirty="0">
                <a:solidFill>
                  <a:srgbClr val="FF9E60"/>
                </a:solidFill>
                <a:effectLst/>
                <a:latin typeface="Roboto" panose="02000000000000000000" pitchFamily="2" charset="0"/>
                <a:hlinkClick r:id="rId5"/>
              </a:rPr>
              <a:t>Sans frais : 1 800 361-4633</a:t>
            </a:r>
            <a:endParaRPr lang="fr-CA" b="0" i="0" dirty="0">
              <a:solidFill>
                <a:srgbClr val="000000"/>
              </a:solidFill>
              <a:effectLst/>
              <a:latin typeface="Roboto" panose="02000000000000000000" pitchFamily="2" charset="0"/>
            </a:endParaRPr>
          </a:p>
          <a:p>
            <a:pPr algn="l" fontAlgn="base">
              <a:buFont typeface="Arial" panose="020B0604020202020204" pitchFamily="34" charset="0"/>
              <a:buChar char="•"/>
            </a:pPr>
            <a:r>
              <a:rPr lang="fr-CA" b="0" i="0" dirty="0">
                <a:solidFill>
                  <a:srgbClr val="FFFFFF"/>
                </a:solidFill>
                <a:effectLst/>
                <a:latin typeface="Roboto" panose="02000000000000000000" pitchFamily="2" charset="0"/>
              </a:rPr>
              <a:t>Télécopieur : 450 436-5099</a:t>
            </a:r>
            <a:endParaRPr lang="fr-CA" b="0" i="0" dirty="0">
              <a:solidFill>
                <a:srgbClr val="000000"/>
              </a:solidFill>
              <a:effectLst/>
              <a:latin typeface="Roboto" panose="02000000000000000000" pitchFamily="2" charset="0"/>
            </a:endParaRPr>
          </a:p>
        </p:txBody>
      </p:sp>
      <p:sp>
        <p:nvSpPr>
          <p:cNvPr id="11" name="ZoneTexte 10">
            <a:extLst>
              <a:ext uri="{FF2B5EF4-FFF2-40B4-BE49-F238E27FC236}">
                <a16:creationId xmlns:a16="http://schemas.microsoft.com/office/drawing/2014/main" id="{81088F34-C853-B212-1D0E-CD43F497D5AD}"/>
              </a:ext>
            </a:extLst>
          </p:cNvPr>
          <p:cNvSpPr txBox="1"/>
          <p:nvPr/>
        </p:nvSpPr>
        <p:spPr>
          <a:xfrm>
            <a:off x="553195" y="5904393"/>
            <a:ext cx="7391398" cy="830997"/>
          </a:xfrm>
          <a:prstGeom prst="rect">
            <a:avLst/>
          </a:prstGeom>
          <a:noFill/>
        </p:spPr>
        <p:txBody>
          <a:bodyPr wrap="square" rtlCol="0">
            <a:spAutoFit/>
          </a:bodyPr>
          <a:lstStyle/>
          <a:p>
            <a:r>
              <a:rPr lang="fr-CA" sz="2400" b="1" dirty="0">
                <a:highlight>
                  <a:srgbClr val="FFFF00"/>
                </a:highlight>
              </a:rPr>
              <a:t>227, rue St-Georges, bureau 104, St-Jérôme (QC) J7Z5A1</a:t>
            </a:r>
          </a:p>
        </p:txBody>
      </p:sp>
    </p:spTree>
    <p:extLst>
      <p:ext uri="{BB962C8B-B14F-4D97-AF65-F5344CB8AC3E}">
        <p14:creationId xmlns:p14="http://schemas.microsoft.com/office/powerpoint/2010/main" val="290002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7FC7C290-C562-4CD1-8F3E-C9E0D18EE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1C201CE-C2A6-F4D4-63D5-1C08DD73D948}"/>
              </a:ext>
            </a:extLst>
          </p:cNvPr>
          <p:cNvSpPr txBox="1"/>
          <p:nvPr/>
        </p:nvSpPr>
        <p:spPr>
          <a:xfrm>
            <a:off x="742950" y="917171"/>
            <a:ext cx="3271233" cy="3505855"/>
          </a:xfrm>
          <a:prstGeom prst="rect">
            <a:avLst/>
          </a:prstGeom>
        </p:spPr>
        <p:txBody>
          <a:bodyPr vert="horz" lIns="91440" tIns="45720" rIns="91440" bIns="45720" rtlCol="0">
            <a:normAutofit/>
          </a:bodyPr>
          <a:lstStyle/>
          <a:p>
            <a:pPr fontAlgn="base">
              <a:lnSpc>
                <a:spcPct val="110000"/>
              </a:lnSpc>
              <a:spcAft>
                <a:spcPts val="600"/>
              </a:spcAft>
            </a:pPr>
            <a:r>
              <a:rPr lang="en-US" sz="1500" b="1" i="0" dirty="0">
                <a:effectLst/>
              </a:rPr>
              <a:t>BIENVENUE</a:t>
            </a:r>
          </a:p>
          <a:p>
            <a:pPr fontAlgn="base">
              <a:lnSpc>
                <a:spcPct val="110000"/>
              </a:lnSpc>
              <a:spcAft>
                <a:spcPts val="600"/>
              </a:spcAft>
            </a:pPr>
            <a:r>
              <a:rPr lang="en-US" sz="1500" b="0" i="0" dirty="0" err="1">
                <a:effectLst/>
              </a:rPr>
              <a:t>Située</a:t>
            </a:r>
            <a:r>
              <a:rPr lang="en-US" sz="1500" b="0" i="0" dirty="0">
                <a:effectLst/>
              </a:rPr>
              <a:t> dans les Basses-Laurentides, la Maison le Paravent se </a:t>
            </a:r>
            <a:r>
              <a:rPr lang="en-US" sz="1500" b="0" i="0" dirty="0" err="1">
                <a:effectLst/>
              </a:rPr>
              <a:t>veut</a:t>
            </a:r>
            <a:r>
              <a:rPr lang="en-US" sz="1500" b="0" i="0" dirty="0">
                <a:effectLst/>
              </a:rPr>
              <a:t> un lieu </a:t>
            </a:r>
            <a:r>
              <a:rPr lang="en-US" sz="1500" b="0" i="0" dirty="0" err="1">
                <a:effectLst/>
              </a:rPr>
              <a:t>sécuritaire</a:t>
            </a:r>
            <a:r>
              <a:rPr lang="en-US" sz="1500" b="0" i="0" dirty="0">
                <a:effectLst/>
              </a:rPr>
              <a:t>, </a:t>
            </a:r>
            <a:r>
              <a:rPr lang="en-US" sz="1500" b="0" i="0" dirty="0" err="1">
                <a:effectLst/>
              </a:rPr>
              <a:t>inclusif</a:t>
            </a:r>
            <a:r>
              <a:rPr lang="en-US" sz="1500" b="0" i="0" dirty="0">
                <a:effectLst/>
              </a:rPr>
              <a:t> et </a:t>
            </a:r>
            <a:r>
              <a:rPr lang="en-US" sz="1500" b="0" i="0" dirty="0" err="1">
                <a:effectLst/>
              </a:rPr>
              <a:t>reposant</a:t>
            </a:r>
            <a:r>
              <a:rPr lang="en-US" sz="1500" b="0" i="0" dirty="0">
                <a:effectLst/>
              </a:rPr>
              <a:t> pour les femmes </a:t>
            </a:r>
            <a:r>
              <a:rPr lang="en-US" sz="1500" b="0" i="0" dirty="0" err="1">
                <a:effectLst/>
              </a:rPr>
              <a:t>en</a:t>
            </a:r>
            <a:r>
              <a:rPr lang="en-US" sz="1500" b="0" i="0" dirty="0">
                <a:effectLst/>
              </a:rPr>
              <a:t> situation </a:t>
            </a:r>
            <a:r>
              <a:rPr lang="en-US" sz="1500" b="0" i="0" dirty="0" err="1">
                <a:effectLst/>
              </a:rPr>
              <a:t>d'itinérance</a:t>
            </a:r>
            <a:r>
              <a:rPr lang="en-US" sz="1500" b="0" i="0" dirty="0">
                <a:effectLst/>
              </a:rPr>
              <a:t>. Bien plus </a:t>
            </a:r>
            <a:r>
              <a:rPr lang="en-US" sz="1500" b="0" i="0" dirty="0" err="1">
                <a:effectLst/>
              </a:rPr>
              <a:t>qu’une</a:t>
            </a:r>
            <a:r>
              <a:rPr lang="en-US" sz="1500" b="0" i="0" dirty="0">
                <a:effectLst/>
              </a:rPr>
              <a:t> solution </a:t>
            </a:r>
            <a:r>
              <a:rPr lang="en-US" sz="1500" b="0" i="0" dirty="0" err="1">
                <a:effectLst/>
              </a:rPr>
              <a:t>d’hébergement</a:t>
            </a:r>
            <a:r>
              <a:rPr lang="en-US" sz="1500" b="0" i="0" dirty="0">
                <a:effectLst/>
              </a:rPr>
              <a:t> pour pallier un </a:t>
            </a:r>
            <a:r>
              <a:rPr lang="en-US" sz="1500" b="0" i="0" dirty="0" err="1">
                <a:effectLst/>
              </a:rPr>
              <a:t>besoin</a:t>
            </a:r>
            <a:r>
              <a:rPr lang="en-US" sz="1500" b="0" i="0" dirty="0">
                <a:effectLst/>
              </a:rPr>
              <a:t> </a:t>
            </a:r>
            <a:r>
              <a:rPr lang="en-US" sz="1500" b="0" i="0" dirty="0" err="1">
                <a:effectLst/>
              </a:rPr>
              <a:t>élémentaire</a:t>
            </a:r>
            <a:r>
              <a:rPr lang="en-US" sz="1500" b="0" i="0" dirty="0">
                <a:effectLst/>
              </a:rPr>
              <a:t>, nous </a:t>
            </a:r>
            <a:r>
              <a:rPr lang="en-US" sz="1500" b="0" i="0" dirty="0" err="1">
                <a:effectLst/>
              </a:rPr>
              <a:t>sommes</a:t>
            </a:r>
            <a:r>
              <a:rPr lang="en-US" sz="1500" b="0" i="0" dirty="0">
                <a:effectLst/>
              </a:rPr>
              <a:t> à </a:t>
            </a:r>
            <a:r>
              <a:rPr lang="en-US" sz="1500" b="0" i="0" dirty="0" err="1">
                <a:effectLst/>
              </a:rPr>
              <a:t>leur</a:t>
            </a:r>
            <a:r>
              <a:rPr lang="en-US" sz="1500" b="0" i="0" dirty="0">
                <a:effectLst/>
              </a:rPr>
              <a:t> </a:t>
            </a:r>
            <a:r>
              <a:rPr lang="en-US" sz="1500" b="0" i="0" dirty="0" err="1">
                <a:effectLst/>
              </a:rPr>
              <a:t>écoute</a:t>
            </a:r>
            <a:r>
              <a:rPr lang="en-US" sz="1500" b="0" i="0" dirty="0">
                <a:effectLst/>
              </a:rPr>
              <a:t> et </a:t>
            </a:r>
            <a:r>
              <a:rPr lang="en-US" sz="1500" b="0" i="0" dirty="0" err="1">
                <a:effectLst/>
              </a:rPr>
              <a:t>mettons</a:t>
            </a:r>
            <a:r>
              <a:rPr lang="en-US" sz="1500" b="0" i="0" dirty="0">
                <a:effectLst/>
              </a:rPr>
              <a:t> tout </a:t>
            </a:r>
            <a:r>
              <a:rPr lang="en-US" sz="1500" b="0" i="0" dirty="0" err="1">
                <a:effectLst/>
              </a:rPr>
              <a:t>en</a:t>
            </a:r>
            <a:r>
              <a:rPr lang="en-US" sz="1500" b="0" i="0" dirty="0">
                <a:effectLst/>
              </a:rPr>
              <a:t> </a:t>
            </a:r>
            <a:r>
              <a:rPr lang="en-US" sz="1500" b="0" i="0" dirty="0" err="1">
                <a:effectLst/>
              </a:rPr>
              <a:t>œuvre</a:t>
            </a:r>
            <a:r>
              <a:rPr lang="en-US" sz="1500" b="0" i="0" dirty="0">
                <a:effectLst/>
              </a:rPr>
              <a:t> pour </a:t>
            </a:r>
            <a:r>
              <a:rPr lang="en-US" sz="1500" b="0" i="0" dirty="0" err="1">
                <a:effectLst/>
              </a:rPr>
              <a:t>qu’elles</a:t>
            </a:r>
            <a:r>
              <a:rPr lang="en-US" sz="1500" b="0" i="0" dirty="0">
                <a:effectLst/>
              </a:rPr>
              <a:t> </a:t>
            </a:r>
            <a:r>
              <a:rPr lang="en-US" sz="1500" b="0" i="0" dirty="0" err="1">
                <a:effectLst/>
              </a:rPr>
              <a:t>retrouvent</a:t>
            </a:r>
            <a:r>
              <a:rPr lang="en-US" sz="1500" b="0" i="0" dirty="0">
                <a:effectLst/>
              </a:rPr>
              <a:t> </a:t>
            </a:r>
            <a:r>
              <a:rPr lang="en-US" sz="1500" b="0" i="0" dirty="0" err="1">
                <a:effectLst/>
              </a:rPr>
              <a:t>leur</a:t>
            </a:r>
            <a:r>
              <a:rPr lang="en-US" sz="1500" b="0" i="0" dirty="0">
                <a:effectLst/>
              </a:rPr>
              <a:t> </a:t>
            </a:r>
            <a:r>
              <a:rPr lang="en-US" sz="1500" b="0" i="0" dirty="0" err="1">
                <a:effectLst/>
              </a:rPr>
              <a:t>autonomie</a:t>
            </a:r>
            <a:r>
              <a:rPr lang="en-US" sz="1500" b="0" i="0" dirty="0">
                <a:effectLst/>
              </a:rPr>
              <a:t>, </a:t>
            </a:r>
            <a:r>
              <a:rPr lang="en-US" sz="1500" b="0" i="0" dirty="0" err="1">
                <a:effectLst/>
              </a:rPr>
              <a:t>leur</a:t>
            </a:r>
            <a:r>
              <a:rPr lang="en-US" sz="1500" b="0" i="0" dirty="0">
                <a:effectLst/>
              </a:rPr>
              <a:t> </a:t>
            </a:r>
            <a:r>
              <a:rPr lang="en-US" sz="1500" b="0" i="0" dirty="0" err="1">
                <a:effectLst/>
              </a:rPr>
              <a:t>dignité</a:t>
            </a:r>
            <a:r>
              <a:rPr lang="en-US" sz="1500" b="0" i="0" dirty="0">
                <a:effectLst/>
              </a:rPr>
              <a:t> et </a:t>
            </a:r>
            <a:r>
              <a:rPr lang="en-US" sz="1500" b="0" i="0" dirty="0" err="1">
                <a:effectLst/>
              </a:rPr>
              <a:t>une</a:t>
            </a:r>
            <a:r>
              <a:rPr lang="en-US" sz="1500" b="0" i="0" dirty="0">
                <a:effectLst/>
              </a:rPr>
              <a:t> </a:t>
            </a:r>
            <a:r>
              <a:rPr lang="en-US" sz="1500" b="0" i="0" dirty="0" err="1">
                <a:effectLst/>
              </a:rPr>
              <a:t>lueur</a:t>
            </a:r>
            <a:r>
              <a:rPr lang="en-US" sz="1500" b="0" i="0" dirty="0">
                <a:effectLst/>
              </a:rPr>
              <a:t> </a:t>
            </a:r>
            <a:r>
              <a:rPr lang="en-US" sz="1500" b="0" i="0" dirty="0" err="1">
                <a:effectLst/>
              </a:rPr>
              <a:t>d’espoir</a:t>
            </a:r>
            <a:r>
              <a:rPr lang="en-US" sz="1500" b="0" i="0" dirty="0">
                <a:effectLst/>
              </a:rPr>
              <a:t> </a:t>
            </a:r>
            <a:r>
              <a:rPr lang="en-US" sz="1500" b="0" i="0" dirty="0" err="1">
                <a:effectLst/>
              </a:rPr>
              <a:t>en</a:t>
            </a:r>
            <a:r>
              <a:rPr lang="en-US" sz="1500" b="0" i="0" dirty="0">
                <a:effectLst/>
              </a:rPr>
              <a:t> la vie.</a:t>
            </a:r>
          </a:p>
        </p:txBody>
      </p:sp>
      <p:sp>
        <p:nvSpPr>
          <p:cNvPr id="14" name="Rectangle 13">
            <a:extLst>
              <a:ext uri="{FF2B5EF4-FFF2-40B4-BE49-F238E27FC236}">
                <a16:creationId xmlns:a16="http://schemas.microsoft.com/office/drawing/2014/main" id="{591C2191-9360-416F-9ED8-E13A2DD78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378" y="-1263"/>
            <a:ext cx="3484819" cy="34302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C542152-E969-4F41-AFD8-4B5354BE5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2648" y="-1263"/>
            <a:ext cx="3484819" cy="343026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C08B38E-F726-4728-965C-66F102EB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7241" y="178410"/>
            <a:ext cx="3070455" cy="307045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olice, croquis, blanc, conception&#10;&#10;Description générée automatiquement">
            <a:extLst>
              <a:ext uri="{FF2B5EF4-FFF2-40B4-BE49-F238E27FC236}">
                <a16:creationId xmlns:a16="http://schemas.microsoft.com/office/drawing/2014/main" id="{D0053B66-0A93-6415-34C8-7DB51C2E4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374" y="961673"/>
            <a:ext cx="2058838" cy="1534537"/>
          </a:xfrm>
          <a:prstGeom prst="rect">
            <a:avLst/>
          </a:prstGeom>
        </p:spPr>
      </p:pic>
      <p:sp>
        <p:nvSpPr>
          <p:cNvPr id="20" name="Rectangle 19">
            <a:extLst>
              <a:ext uri="{FF2B5EF4-FFF2-40B4-BE49-F238E27FC236}">
                <a16:creationId xmlns:a16="http://schemas.microsoft.com/office/drawing/2014/main" id="{1B984D49-3B63-46FE-8AF2-7C44B0C53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378" y="3424738"/>
            <a:ext cx="3482163" cy="343931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E7C56E06-BA72-402F-B4EA-D23ECB710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238741" y="3424738"/>
            <a:ext cx="3478726" cy="3435114"/>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Rectangle 34">
            <a:extLst>
              <a:ext uri="{FF2B5EF4-FFF2-40B4-BE49-F238E27FC236}">
                <a16:creationId xmlns:a16="http://schemas.microsoft.com/office/drawing/2014/main" id="{C2EDDE5C-FB26-46E8-9F4C-3548CC15C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378" y="3424738"/>
            <a:ext cx="3485594" cy="3433262"/>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ZoneTexte 6">
            <a:extLst>
              <a:ext uri="{FF2B5EF4-FFF2-40B4-BE49-F238E27FC236}">
                <a16:creationId xmlns:a16="http://schemas.microsoft.com/office/drawing/2014/main" id="{04C79D1C-368A-A53B-699F-84599BE562F9}"/>
              </a:ext>
            </a:extLst>
          </p:cNvPr>
          <p:cNvSpPr txBox="1"/>
          <p:nvPr/>
        </p:nvSpPr>
        <p:spPr>
          <a:xfrm>
            <a:off x="5556100" y="2523105"/>
            <a:ext cx="6098874" cy="4247317"/>
          </a:xfrm>
          <a:prstGeom prst="rect">
            <a:avLst/>
          </a:prstGeom>
          <a:noFill/>
        </p:spPr>
        <p:txBody>
          <a:bodyPr wrap="square">
            <a:spAutoFit/>
          </a:bodyPr>
          <a:lstStyle/>
          <a:p>
            <a:pPr algn="ctr" rtl="0" fontAlgn="base"/>
            <a:r>
              <a:rPr lang="fr-CA" b="1" i="0" dirty="0">
                <a:solidFill>
                  <a:srgbClr val="181818"/>
                </a:solidFill>
                <a:effectLst/>
                <a:latin typeface="avenir-lt-w01_35-light1475496"/>
              </a:rPr>
              <a:t>Soutenir, accompagner et héberger</a:t>
            </a:r>
            <a:r>
              <a:rPr lang="fr-CA" b="0" i="0" dirty="0">
                <a:solidFill>
                  <a:srgbClr val="181818"/>
                </a:solidFill>
                <a:effectLst/>
                <a:latin typeface="avenir-lt-w01_35-light1475496"/>
              </a:rPr>
              <a:t> des femmes en situation d'itinérance ou à risque d'itinérance dans leur recherche d’autonomie.</a:t>
            </a:r>
            <a:endParaRPr lang="fr-CA" b="0" i="0" dirty="0">
              <a:solidFill>
                <a:srgbClr val="181818"/>
              </a:solidFill>
              <a:effectLst/>
              <a:latin typeface="Arial" panose="020B0604020202020204" pitchFamily="34" charset="0"/>
            </a:endParaRPr>
          </a:p>
          <a:p>
            <a:pPr algn="l" rtl="0" fontAlgn="base"/>
            <a:r>
              <a:rPr lang="fr-CA" b="0" i="0" dirty="0">
                <a:solidFill>
                  <a:srgbClr val="181818"/>
                </a:solidFill>
                <a:effectLst/>
                <a:latin typeface="avenir-lt-w01_35-light1475496"/>
              </a:rPr>
              <a:t>​</a:t>
            </a:r>
            <a:endParaRPr lang="fr-CA" b="0" i="0" dirty="0">
              <a:solidFill>
                <a:srgbClr val="181818"/>
              </a:solidFill>
              <a:effectLst/>
              <a:latin typeface="Arial" panose="020B0604020202020204" pitchFamily="34" charset="0"/>
            </a:endParaRPr>
          </a:p>
          <a:p>
            <a:pPr algn="l" rtl="0" fontAlgn="base">
              <a:buFont typeface="Arial" panose="020B0604020202020204" pitchFamily="34" charset="0"/>
              <a:buChar char="•"/>
            </a:pPr>
            <a:r>
              <a:rPr lang="fr-CA" b="0" i="0" dirty="0">
                <a:solidFill>
                  <a:srgbClr val="181818"/>
                </a:solidFill>
                <a:effectLst/>
                <a:latin typeface="avenir-lt-w01_35-light1475496"/>
              </a:rPr>
              <a:t>Solidarité</a:t>
            </a:r>
          </a:p>
          <a:p>
            <a:pPr algn="l" rtl="0" fontAlgn="base">
              <a:buFont typeface="Arial" panose="020B0604020202020204" pitchFamily="34" charset="0"/>
              <a:buChar char="•"/>
            </a:pPr>
            <a:r>
              <a:rPr lang="fr-CA" b="0" i="0" dirty="0">
                <a:solidFill>
                  <a:srgbClr val="181818"/>
                </a:solidFill>
                <a:effectLst/>
                <a:latin typeface="avenir-lt-w01_35-light1475496"/>
              </a:rPr>
              <a:t>Sécurité</a:t>
            </a:r>
          </a:p>
          <a:p>
            <a:pPr algn="l" rtl="0" fontAlgn="base">
              <a:buFont typeface="Arial" panose="020B0604020202020204" pitchFamily="34" charset="0"/>
              <a:buChar char="•"/>
            </a:pPr>
            <a:r>
              <a:rPr lang="fr-CA" b="0" i="0" dirty="0">
                <a:solidFill>
                  <a:srgbClr val="181818"/>
                </a:solidFill>
                <a:effectLst/>
                <a:latin typeface="avenir-lt-w01_35-light1475496"/>
              </a:rPr>
              <a:t>Responsabilisation (“</a:t>
            </a:r>
            <a:r>
              <a:rPr lang="fr-CA" b="0" i="0" dirty="0" err="1">
                <a:solidFill>
                  <a:srgbClr val="181818"/>
                </a:solidFill>
                <a:effectLst/>
                <a:latin typeface="avenir-lt-w01_35-light1475496"/>
              </a:rPr>
              <a:t>empowerment</a:t>
            </a:r>
            <a:r>
              <a:rPr lang="fr-CA" b="0" i="0" dirty="0">
                <a:solidFill>
                  <a:srgbClr val="181818"/>
                </a:solidFill>
                <a:effectLst/>
                <a:latin typeface="avenir-lt-w01_35-light1475496"/>
              </a:rPr>
              <a:t>”)</a:t>
            </a:r>
          </a:p>
          <a:p>
            <a:pPr algn="l" rtl="0" fontAlgn="base"/>
            <a:r>
              <a:rPr lang="fr-CA" b="1" i="0" dirty="0">
                <a:solidFill>
                  <a:srgbClr val="2F2E2E"/>
                </a:solidFill>
                <a:effectLst/>
                <a:latin typeface="avenir-lt-w01_35-light1475496"/>
              </a:rPr>
              <a:t>Combien de femmes Maison le Paravent peut-elle aider?</a:t>
            </a:r>
            <a:endParaRPr lang="fr-CA" b="0" i="0" dirty="0">
              <a:solidFill>
                <a:srgbClr val="181818"/>
              </a:solidFill>
              <a:effectLst/>
              <a:latin typeface="Arial" panose="020B0604020202020204" pitchFamily="34" charset="0"/>
            </a:endParaRPr>
          </a:p>
          <a:p>
            <a:pPr algn="l" rtl="0" fontAlgn="base"/>
            <a:r>
              <a:rPr lang="fr-CA" b="0" i="0" dirty="0">
                <a:solidFill>
                  <a:srgbClr val="2F2E2E"/>
                </a:solidFill>
                <a:effectLst/>
                <a:latin typeface="avenir-lt-w01_35-light1475496"/>
              </a:rPr>
              <a:t>​</a:t>
            </a:r>
            <a:endParaRPr lang="fr-CA" b="0" i="0" dirty="0">
              <a:solidFill>
                <a:srgbClr val="181818"/>
              </a:solidFill>
              <a:effectLst/>
              <a:latin typeface="Arial" panose="020B0604020202020204" pitchFamily="34" charset="0"/>
            </a:endParaRPr>
          </a:p>
          <a:p>
            <a:pPr algn="l" rtl="0" fontAlgn="base"/>
            <a:r>
              <a:rPr lang="fr-CA" b="0" i="0" dirty="0">
                <a:solidFill>
                  <a:srgbClr val="2F2E2E"/>
                </a:solidFill>
                <a:effectLst/>
                <a:latin typeface="avenir-lt-w01_35-light1475496"/>
              </a:rPr>
              <a:t>Au total, chaque année, nous offrons plus de 3230 nuitées dans un lieu paisible et sécuritaire.</a:t>
            </a:r>
            <a:endParaRPr lang="fr-CA" b="0" i="0" dirty="0">
              <a:solidFill>
                <a:srgbClr val="181818"/>
              </a:solidFill>
              <a:effectLst/>
              <a:latin typeface="Arial" panose="020B0604020202020204" pitchFamily="34" charset="0"/>
            </a:endParaRPr>
          </a:p>
          <a:p>
            <a:pPr algn="l" rtl="0" fontAlgn="base"/>
            <a:r>
              <a:rPr lang="fr-CA" b="0" i="0" dirty="0">
                <a:solidFill>
                  <a:srgbClr val="2F2E2E"/>
                </a:solidFill>
                <a:effectLst/>
                <a:latin typeface="avenir-lt-w01_35-light1475496"/>
              </a:rPr>
              <a:t>​</a:t>
            </a:r>
            <a:endParaRPr lang="fr-CA" b="0" i="0" dirty="0">
              <a:solidFill>
                <a:srgbClr val="181818"/>
              </a:solidFill>
              <a:effectLst/>
              <a:latin typeface="Arial" panose="020B0604020202020204" pitchFamily="34" charset="0"/>
            </a:endParaRPr>
          </a:p>
          <a:p>
            <a:pPr algn="l" rtl="0" fontAlgn="base"/>
            <a:r>
              <a:rPr lang="fr-CA" b="0" i="0" dirty="0">
                <a:solidFill>
                  <a:srgbClr val="2F2E2E"/>
                </a:solidFill>
                <a:effectLst/>
                <a:latin typeface="avenir-lt-w01_35-light1475496"/>
              </a:rPr>
              <a:t>​Nous offrons :</a:t>
            </a:r>
            <a:endParaRPr lang="fr-CA" b="0" i="0" dirty="0">
              <a:solidFill>
                <a:srgbClr val="181818"/>
              </a:solidFill>
              <a:effectLst/>
              <a:latin typeface="Arial" panose="020B0604020202020204" pitchFamily="34" charset="0"/>
            </a:endParaRPr>
          </a:p>
          <a:p>
            <a:pPr algn="l" rtl="0" fontAlgn="base">
              <a:buFont typeface="Arial" panose="020B0604020202020204" pitchFamily="34" charset="0"/>
              <a:buChar char="•"/>
            </a:pPr>
            <a:r>
              <a:rPr lang="fr-CA" b="0" i="0" dirty="0">
                <a:solidFill>
                  <a:srgbClr val="2F2E2E"/>
                </a:solidFill>
                <a:effectLst/>
                <a:latin typeface="avenir-lt-w01_35-light1475496"/>
              </a:rPr>
              <a:t>un service d’hébergement transitoire</a:t>
            </a:r>
            <a:endParaRPr lang="fr-CA" b="0" i="0" dirty="0">
              <a:solidFill>
                <a:srgbClr val="181818"/>
              </a:solidFill>
              <a:effectLst/>
              <a:latin typeface="avenir-lt-w01_35-light1475496"/>
            </a:endParaRPr>
          </a:p>
          <a:p>
            <a:pPr algn="l" rtl="0" fontAlgn="base">
              <a:buFont typeface="Arial" panose="020B0604020202020204" pitchFamily="34" charset="0"/>
              <a:buChar char="•"/>
            </a:pPr>
            <a:r>
              <a:rPr lang="fr-CA" b="0" i="0" dirty="0">
                <a:solidFill>
                  <a:srgbClr val="2F2E2E"/>
                </a:solidFill>
                <a:effectLst/>
                <a:latin typeface="avenir-lt-w01_35-light1475496"/>
              </a:rPr>
              <a:t>un service appartement supervisé </a:t>
            </a:r>
            <a:endParaRPr lang="fr-CA" b="0" i="0" dirty="0">
              <a:solidFill>
                <a:srgbClr val="181818"/>
              </a:solidFill>
              <a:effectLst/>
              <a:latin typeface="avenir-lt-w01_35-light1475496"/>
            </a:endParaRPr>
          </a:p>
        </p:txBody>
      </p:sp>
      <p:sp>
        <p:nvSpPr>
          <p:cNvPr id="8" name="ZoneTexte 7">
            <a:extLst>
              <a:ext uri="{FF2B5EF4-FFF2-40B4-BE49-F238E27FC236}">
                <a16:creationId xmlns:a16="http://schemas.microsoft.com/office/drawing/2014/main" id="{66C265DF-E63F-0EC2-F7E3-0FA965710D90}"/>
              </a:ext>
            </a:extLst>
          </p:cNvPr>
          <p:cNvSpPr txBox="1"/>
          <p:nvPr/>
        </p:nvSpPr>
        <p:spPr>
          <a:xfrm>
            <a:off x="913799" y="5017031"/>
            <a:ext cx="4105275" cy="1569660"/>
          </a:xfrm>
          <a:prstGeom prst="rect">
            <a:avLst/>
          </a:prstGeom>
          <a:noFill/>
        </p:spPr>
        <p:txBody>
          <a:bodyPr wrap="square" rtlCol="0">
            <a:spAutoFit/>
          </a:bodyPr>
          <a:lstStyle/>
          <a:p>
            <a:r>
              <a:rPr lang="fr-CA" sz="3200" b="1" dirty="0">
                <a:hlinkClick r:id="rId3"/>
              </a:rPr>
              <a:t>Info@maisonleparavant.org</a:t>
            </a:r>
            <a:endParaRPr lang="fr-CA" sz="3200" b="1" dirty="0"/>
          </a:p>
          <a:p>
            <a:r>
              <a:rPr lang="fr-CA" sz="3200" b="1" dirty="0"/>
              <a:t>450-4915582</a:t>
            </a:r>
          </a:p>
        </p:txBody>
      </p:sp>
    </p:spTree>
    <p:extLst>
      <p:ext uri="{BB962C8B-B14F-4D97-AF65-F5344CB8AC3E}">
        <p14:creationId xmlns:p14="http://schemas.microsoft.com/office/powerpoint/2010/main" val="3016883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F51B586-0E83-43F5-9A44-5146348B3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78E1D27-3C9A-C615-E962-FC3F4A9BDC09}"/>
              </a:ext>
            </a:extLst>
          </p:cNvPr>
          <p:cNvSpPr>
            <a:spLocks noGrp="1"/>
          </p:cNvSpPr>
          <p:nvPr>
            <p:ph type="title"/>
          </p:nvPr>
        </p:nvSpPr>
        <p:spPr>
          <a:xfrm>
            <a:off x="1077362" y="720435"/>
            <a:ext cx="5018638" cy="1507375"/>
          </a:xfrm>
        </p:spPr>
        <p:txBody>
          <a:bodyPr vert="horz" lIns="91440" tIns="45720" rIns="91440" bIns="45720" rtlCol="0">
            <a:normAutofit/>
          </a:bodyPr>
          <a:lstStyle/>
          <a:p>
            <a:pPr algn="ctr">
              <a:lnSpc>
                <a:spcPct val="100000"/>
              </a:lnSpc>
            </a:pPr>
            <a:r>
              <a:rPr lang="en-US" sz="3000" dirty="0" err="1"/>
              <a:t>L’ombre-elle</a:t>
            </a:r>
            <a:r>
              <a:rPr lang="en-US" sz="3000" dirty="0"/>
              <a:t>, </a:t>
            </a:r>
            <a:br>
              <a:rPr lang="en-US" sz="3000" dirty="0"/>
            </a:br>
            <a:r>
              <a:rPr lang="en-US" sz="3000" dirty="0"/>
              <a:t>Sainte-Agathe des </a:t>
            </a:r>
            <a:r>
              <a:rPr lang="en-US" sz="3000" dirty="0" err="1"/>
              <a:t>Monts</a:t>
            </a:r>
            <a:r>
              <a:rPr lang="en-US" sz="3000" dirty="0"/>
              <a:t>, </a:t>
            </a:r>
            <a:br>
              <a:rPr lang="en-US" sz="3000" dirty="0"/>
            </a:br>
            <a:r>
              <a:rPr lang="en-US" sz="3000" dirty="0"/>
              <a:t>819-326-1321</a:t>
            </a:r>
          </a:p>
        </p:txBody>
      </p:sp>
      <p:sp>
        <p:nvSpPr>
          <p:cNvPr id="29" name="Content Placeholder 28">
            <a:extLst>
              <a:ext uri="{FF2B5EF4-FFF2-40B4-BE49-F238E27FC236}">
                <a16:creationId xmlns:a16="http://schemas.microsoft.com/office/drawing/2014/main" id="{7570CB9B-FA7C-3221-F9FB-E9628AA04ED5}"/>
              </a:ext>
            </a:extLst>
          </p:cNvPr>
          <p:cNvSpPr>
            <a:spLocks noGrp="1"/>
          </p:cNvSpPr>
          <p:nvPr>
            <p:ph idx="1"/>
          </p:nvPr>
        </p:nvSpPr>
        <p:spPr>
          <a:xfrm>
            <a:off x="857250" y="2427316"/>
            <a:ext cx="6109768" cy="4316384"/>
          </a:xfrm>
        </p:spPr>
        <p:txBody>
          <a:bodyPr>
            <a:normAutofit fontScale="85000" lnSpcReduction="20000"/>
          </a:bodyPr>
          <a:lstStyle/>
          <a:p>
            <a:pPr marL="0" indent="0" algn="ctr" fontAlgn="base">
              <a:buNone/>
            </a:pPr>
            <a:r>
              <a:rPr lang="fr-CA" sz="3400" dirty="0">
                <a:solidFill>
                  <a:srgbClr val="222222"/>
                </a:solidFill>
                <a:latin typeface="comfortaa"/>
              </a:rPr>
              <a:t>T</a:t>
            </a:r>
            <a:r>
              <a:rPr lang="fr-CA" sz="3400" b="0" dirty="0">
                <a:solidFill>
                  <a:srgbClr val="222222"/>
                </a:solidFill>
                <a:effectLst/>
                <a:latin typeface="comfortaa"/>
              </a:rPr>
              <a:t>émoignages</a:t>
            </a:r>
          </a:p>
          <a:p>
            <a:pPr algn="ctr" fontAlgn="base"/>
            <a:r>
              <a:rPr lang="fr-CA" i="1" dirty="0">
                <a:effectLst/>
                <a:latin typeface="inherit"/>
              </a:rPr>
              <a:t>« Se faire battre, ça fait mal. Se faire dévaloriser, dégrader, humilier, ça fait mal aussi. »</a:t>
            </a:r>
            <a:endParaRPr lang="fr-CA" dirty="0">
              <a:effectLst/>
              <a:latin typeface="inherit"/>
            </a:endParaRPr>
          </a:p>
          <a:p>
            <a:pPr fontAlgn="base"/>
            <a:r>
              <a:rPr lang="fr-CA" i="1" dirty="0">
                <a:effectLst/>
                <a:latin typeface="inherit"/>
              </a:rPr>
              <a:t>« Regarde de quoi t’as l’air. Comment veux-tu que quelqu’un s’intéresse à toi? »</a:t>
            </a:r>
          </a:p>
          <a:p>
            <a:pPr fontAlgn="base"/>
            <a:r>
              <a:rPr lang="fr-CA" i="1" dirty="0">
                <a:effectLst/>
                <a:latin typeface="inherit"/>
              </a:rPr>
              <a:t> Il me répétait que ma cuisine n’était pas mangeable, mais il en reprenait 2 fois. »</a:t>
            </a:r>
            <a:br>
              <a:rPr lang="fr-CA" b="0" i="0" dirty="0">
                <a:solidFill>
                  <a:srgbClr val="5E5E5E"/>
                </a:solidFill>
                <a:effectLst/>
                <a:latin typeface="HelveticaNeue"/>
              </a:rPr>
            </a:br>
            <a:endParaRPr lang="fr-CA" b="0" dirty="0">
              <a:solidFill>
                <a:srgbClr val="222222"/>
              </a:solidFill>
              <a:effectLst/>
              <a:latin typeface="comfortaa"/>
            </a:endParaRPr>
          </a:p>
          <a:p>
            <a:pPr algn="ctr" fontAlgn="base"/>
            <a:r>
              <a:rPr lang="fr-CA" i="1" dirty="0">
                <a:effectLst/>
                <a:latin typeface="inherit"/>
              </a:rPr>
              <a:t>« Quand je refusais de faire l’amour, il ne me parlait plus pendant 3 jours. »</a:t>
            </a:r>
            <a:endParaRPr lang="fr-CA" b="0" dirty="0">
              <a:solidFill>
                <a:srgbClr val="222222"/>
              </a:solidFill>
              <a:effectLst/>
              <a:latin typeface="comfortaa"/>
            </a:endParaRPr>
          </a:p>
          <a:p>
            <a:pPr algn="ctr" fontAlgn="base"/>
            <a:r>
              <a:rPr lang="fr-CA" i="1" dirty="0">
                <a:effectLst/>
                <a:latin typeface="inherit"/>
              </a:rPr>
              <a:t>« La peur c’est parfois pire que la douleur. »</a:t>
            </a:r>
            <a:endParaRPr lang="fr-CA" dirty="0">
              <a:effectLst/>
              <a:latin typeface="inherit"/>
            </a:endParaRPr>
          </a:p>
          <a:p>
            <a:pPr fontAlgn="base"/>
            <a:br>
              <a:rPr lang="fr-CA" dirty="0">
                <a:effectLst/>
              </a:rPr>
            </a:br>
            <a:r>
              <a:rPr lang="fr-CA" i="1" dirty="0">
                <a:effectLst/>
                <a:latin typeface="inherit"/>
              </a:rPr>
              <a:t>« Il se paie tout ce dont il a envie mais je n’ai jamais d’argent pour moi et les enfants. »</a:t>
            </a:r>
            <a:endParaRPr lang="fr-CA" dirty="0">
              <a:effectLst/>
              <a:latin typeface="inherit"/>
            </a:endParaRPr>
          </a:p>
          <a:p>
            <a:endParaRPr lang="en-US" dirty="0"/>
          </a:p>
        </p:txBody>
      </p:sp>
      <p:sp>
        <p:nvSpPr>
          <p:cNvPr id="34" name="Rectangle 33">
            <a:extLst>
              <a:ext uri="{FF2B5EF4-FFF2-40B4-BE49-F238E27FC236}">
                <a16:creationId xmlns:a16="http://schemas.microsoft.com/office/drawing/2014/main" id="{9F7598AC-1D83-4590-8D80-572268CE4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7018" y="3427736"/>
            <a:ext cx="5224982" cy="34302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Espace réservé du contenu 6" descr="Une image contenant texte, rouge, Saint-Valentin, Carmin&#10;&#10;Description générée automatiquement">
            <a:extLst>
              <a:ext uri="{FF2B5EF4-FFF2-40B4-BE49-F238E27FC236}">
                <a16:creationId xmlns:a16="http://schemas.microsoft.com/office/drawing/2014/main" id="{2F35A61F-4499-D6F4-FE1C-1A5139E1F3D4}"/>
              </a:ext>
            </a:extLst>
          </p:cNvPr>
          <p:cNvPicPr>
            <a:picLocks noChangeAspect="1"/>
          </p:cNvPicPr>
          <p:nvPr/>
        </p:nvPicPr>
        <p:blipFill rotWithShape="1">
          <a:blip r:embed="rId2">
            <a:extLst>
              <a:ext uri="{28A0092B-C50C-407E-A947-70E740481C1C}">
                <a14:useLocalDpi xmlns:a14="http://schemas.microsoft.com/office/drawing/2010/main" val="0"/>
              </a:ext>
            </a:extLst>
          </a:blip>
          <a:srcRect t="21260" r="-3" b="-3"/>
          <a:stretch/>
        </p:blipFill>
        <p:spPr>
          <a:xfrm>
            <a:off x="6967018" y="-7683"/>
            <a:ext cx="5224982" cy="3445631"/>
          </a:xfrm>
          <a:prstGeom prst="rect">
            <a:avLst/>
          </a:prstGeom>
        </p:spPr>
      </p:pic>
      <p:pic>
        <p:nvPicPr>
          <p:cNvPr id="5" name="Espace réservé du contenu 4" descr="Une image contenant texte, Police, logo, capture d’écran&#10;&#10;Description générée automatiquement">
            <a:extLst>
              <a:ext uri="{FF2B5EF4-FFF2-40B4-BE49-F238E27FC236}">
                <a16:creationId xmlns:a16="http://schemas.microsoft.com/office/drawing/2014/main" id="{A278A0CB-DFE9-FC21-5072-C7629EC623DD}"/>
              </a:ext>
            </a:extLst>
          </p:cNvPr>
          <p:cNvPicPr>
            <a:picLocks noChangeAspect="1"/>
          </p:cNvPicPr>
          <p:nvPr/>
        </p:nvPicPr>
        <p:blipFill rotWithShape="1">
          <a:blip r:embed="rId3">
            <a:extLst>
              <a:ext uri="{28A0092B-C50C-407E-A947-70E740481C1C}">
                <a14:useLocalDpi xmlns:a14="http://schemas.microsoft.com/office/drawing/2010/main" val="0"/>
              </a:ext>
            </a:extLst>
          </a:blip>
          <a:srcRect r="-3" b="3735"/>
          <a:stretch/>
        </p:blipFill>
        <p:spPr>
          <a:xfrm>
            <a:off x="6967018" y="3425249"/>
            <a:ext cx="5224982" cy="3432751"/>
          </a:xfrm>
          <a:custGeom>
            <a:avLst/>
            <a:gdLst/>
            <a:ahLst/>
            <a:cxnLst/>
            <a:rect l="l" t="t" r="r" b="b"/>
            <a:pathLst>
              <a:path w="5224982" h="3414824">
                <a:moveTo>
                  <a:pt x="0" y="2"/>
                </a:moveTo>
                <a:lnTo>
                  <a:pt x="1736249" y="2"/>
                </a:lnTo>
                <a:lnTo>
                  <a:pt x="1736249" y="3414824"/>
                </a:lnTo>
                <a:lnTo>
                  <a:pt x="0" y="3414824"/>
                </a:lnTo>
                <a:close/>
                <a:moveTo>
                  <a:pt x="1736250" y="0"/>
                </a:moveTo>
                <a:lnTo>
                  <a:pt x="5224982" y="0"/>
                </a:lnTo>
                <a:cubicBezTo>
                  <a:pt x="5224982" y="1885955"/>
                  <a:pt x="3663023" y="3414824"/>
                  <a:pt x="1736250" y="3414824"/>
                </a:cubicBezTo>
                <a:close/>
              </a:path>
            </a:pathLst>
          </a:custGeom>
        </p:spPr>
      </p:pic>
    </p:spTree>
    <p:extLst>
      <p:ext uri="{BB962C8B-B14F-4D97-AF65-F5344CB8AC3E}">
        <p14:creationId xmlns:p14="http://schemas.microsoft.com/office/powerpoint/2010/main" val="2777833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Freeform: Shape 30">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4" name="Rectangle 32">
            <a:extLst>
              <a:ext uri="{FF2B5EF4-FFF2-40B4-BE49-F238E27FC236}">
                <a16:creationId xmlns:a16="http://schemas.microsoft.com/office/drawing/2014/main" id="{476E1660-B3EF-4485-8843-C1FC1374C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3D76B95D-2E9C-9CC8-1E0F-966634EB3328}"/>
              </a:ext>
            </a:extLst>
          </p:cNvPr>
          <p:cNvSpPr txBox="1"/>
          <p:nvPr/>
        </p:nvSpPr>
        <p:spPr>
          <a:xfrm>
            <a:off x="1077362" y="2427316"/>
            <a:ext cx="3421970" cy="3513514"/>
          </a:xfrm>
          <a:prstGeom prst="rect">
            <a:avLst/>
          </a:prstGeom>
        </p:spPr>
        <p:txBody>
          <a:bodyPr vert="horz" lIns="91440" tIns="45720" rIns="91440" bIns="45720" rtlCol="0">
            <a:normAutofit/>
          </a:bodyPr>
          <a:lstStyle/>
          <a:p>
            <a:pPr fontAlgn="base">
              <a:lnSpc>
                <a:spcPct val="120000"/>
              </a:lnSpc>
              <a:spcAft>
                <a:spcPts val="600"/>
              </a:spcAft>
            </a:pPr>
            <a:r>
              <a:rPr lang="en-US" b="0" i="0">
                <a:effectLst/>
              </a:rPr>
              <a:t>Pour nous joindre</a:t>
            </a:r>
          </a:p>
          <a:p>
            <a:pPr fontAlgn="base">
              <a:lnSpc>
                <a:spcPct val="120000"/>
              </a:lnSpc>
              <a:spcAft>
                <a:spcPts val="600"/>
              </a:spcAft>
            </a:pPr>
            <a:r>
              <a:rPr lang="en-US" b="0" i="0">
                <a:effectLst/>
              </a:rPr>
              <a:t>9 rue Liboiron</a:t>
            </a:r>
            <a:br>
              <a:rPr lang="en-US" b="0" i="0">
                <a:effectLst/>
              </a:rPr>
            </a:br>
            <a:r>
              <a:rPr lang="en-US" b="0" i="0">
                <a:effectLst/>
              </a:rPr>
              <a:t>Sainte-Agathe-des-Monts, QC</a:t>
            </a:r>
            <a:br>
              <a:rPr lang="en-US" b="0" i="0">
                <a:effectLst/>
              </a:rPr>
            </a:br>
            <a:r>
              <a:rPr lang="en-US" b="0" i="0">
                <a:effectLst/>
              </a:rPr>
              <a:t>Tél: 819-326-4779</a:t>
            </a:r>
            <a:br>
              <a:rPr lang="en-US" b="0" i="0">
                <a:effectLst/>
              </a:rPr>
            </a:br>
            <a:r>
              <a:rPr lang="en-US" b="0" i="0">
                <a:effectLst/>
              </a:rPr>
              <a:t>Fax: 819-326-0233</a:t>
            </a:r>
            <a:br>
              <a:rPr lang="en-US" b="0" i="0">
                <a:effectLst/>
              </a:rPr>
            </a:br>
            <a:r>
              <a:rPr lang="en-US" b="0" i="0" u="none" strike="noStrike">
                <a:effectLst/>
                <a:hlinkClick r:id="rId2"/>
              </a:rPr>
              <a:t>info@centrelacolombe.ca</a:t>
            </a:r>
            <a:endParaRPr lang="en-US" b="0" i="0">
              <a:effectLst/>
            </a:endParaRPr>
          </a:p>
        </p:txBody>
      </p:sp>
      <p:sp>
        <p:nvSpPr>
          <p:cNvPr id="45" name="Rectangle 34">
            <a:extLst>
              <a:ext uri="{FF2B5EF4-FFF2-40B4-BE49-F238E27FC236}">
                <a16:creationId xmlns:a16="http://schemas.microsoft.com/office/drawing/2014/main" id="{424227C0-1C28-4574-96C0-36D90661A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5965" y="0"/>
            <a:ext cx="3484819" cy="34518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36">
            <a:extLst>
              <a:ext uri="{FF2B5EF4-FFF2-40B4-BE49-F238E27FC236}">
                <a16:creationId xmlns:a16="http://schemas.microsoft.com/office/drawing/2014/main" id="{B30EA109-0D2D-4C78-AA56-FA6AE9079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8127" y="-5422"/>
            <a:ext cx="3484819" cy="34572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 12" descr="Une image contenant texte, capture d’écran, nombre, Police&#10;&#10;Description générée automatiquement">
            <a:extLst>
              <a:ext uri="{FF2B5EF4-FFF2-40B4-BE49-F238E27FC236}">
                <a16:creationId xmlns:a16="http://schemas.microsoft.com/office/drawing/2014/main" id="{E70E83A7-5C42-4D79-B6B4-F31F0D3457F5}"/>
              </a:ext>
            </a:extLst>
          </p:cNvPr>
          <p:cNvPicPr>
            <a:picLocks noChangeAspect="1"/>
          </p:cNvPicPr>
          <p:nvPr/>
        </p:nvPicPr>
        <p:blipFill rotWithShape="1">
          <a:blip r:embed="rId3">
            <a:extLst>
              <a:ext uri="{28A0092B-C50C-407E-A947-70E740481C1C}">
                <a14:useLocalDpi xmlns:a14="http://schemas.microsoft.com/office/drawing/2010/main" val="0"/>
              </a:ext>
            </a:extLst>
          </a:blip>
          <a:srcRect l="12528" r="10472"/>
          <a:stretch/>
        </p:blipFill>
        <p:spPr>
          <a:xfrm>
            <a:off x="8914500" y="178410"/>
            <a:ext cx="3070456" cy="3070456"/>
          </a:xfrm>
          <a:custGeom>
            <a:avLst/>
            <a:gdLst/>
            <a:ahLst/>
            <a:cxnLst/>
            <a:rect l="l" t="t" r="r" b="b"/>
            <a:pathLst>
              <a:path w="3070456" h="3070456">
                <a:moveTo>
                  <a:pt x="1535228" y="0"/>
                </a:moveTo>
                <a:cubicBezTo>
                  <a:pt x="2383111" y="0"/>
                  <a:pt x="3070456" y="687345"/>
                  <a:pt x="3070456" y="1535228"/>
                </a:cubicBezTo>
                <a:cubicBezTo>
                  <a:pt x="3070456" y="2383111"/>
                  <a:pt x="2383111" y="3070456"/>
                  <a:pt x="1535228" y="3070456"/>
                </a:cubicBezTo>
                <a:cubicBezTo>
                  <a:pt x="687345" y="3070456"/>
                  <a:pt x="0" y="2383111"/>
                  <a:pt x="0" y="1535228"/>
                </a:cubicBezTo>
                <a:cubicBezTo>
                  <a:pt x="0" y="687345"/>
                  <a:pt x="687345" y="0"/>
                  <a:pt x="1535228" y="0"/>
                </a:cubicBezTo>
                <a:close/>
              </a:path>
            </a:pathLst>
          </a:custGeom>
        </p:spPr>
      </p:pic>
      <p:pic>
        <p:nvPicPr>
          <p:cNvPr id="7" name="Image 6" descr="Une image contenant plein air, arbre, plante, ciel&#10;&#10;Description générée automatiquement">
            <a:extLst>
              <a:ext uri="{FF2B5EF4-FFF2-40B4-BE49-F238E27FC236}">
                <a16:creationId xmlns:a16="http://schemas.microsoft.com/office/drawing/2014/main" id="{76588C33-8B2B-7F4C-F417-E8E340E89383}"/>
              </a:ext>
            </a:extLst>
          </p:cNvPr>
          <p:cNvPicPr>
            <a:picLocks noChangeAspect="1"/>
          </p:cNvPicPr>
          <p:nvPr/>
        </p:nvPicPr>
        <p:blipFill rotWithShape="1">
          <a:blip r:embed="rId4">
            <a:extLst>
              <a:ext uri="{28A0092B-C50C-407E-A947-70E740481C1C}">
                <a14:useLocalDpi xmlns:a14="http://schemas.microsoft.com/office/drawing/2010/main" val="0"/>
              </a:ext>
            </a:extLst>
          </a:blip>
          <a:srcRect t="9516" r="2" b="21643"/>
          <a:stretch/>
        </p:blipFill>
        <p:spPr>
          <a:xfrm>
            <a:off x="5223309" y="3451873"/>
            <a:ext cx="6968691" cy="3406127"/>
          </a:xfrm>
          <a:prstGeom prst="rect">
            <a:avLst/>
          </a:prstGeom>
        </p:spPr>
      </p:pic>
      <p:sp>
        <p:nvSpPr>
          <p:cNvPr id="47" name="Rectangle 34">
            <a:extLst>
              <a:ext uri="{FF2B5EF4-FFF2-40B4-BE49-F238E27FC236}">
                <a16:creationId xmlns:a16="http://schemas.microsoft.com/office/drawing/2014/main" id="{7B2CA80B-A8CD-4C81-90DC-D43EFD3B3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9214" y="-5422"/>
            <a:ext cx="3502164" cy="3462717"/>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utoShape 2" descr="Centre La Colombe | Centre de jour pour femmes">
            <a:extLst>
              <a:ext uri="{FF2B5EF4-FFF2-40B4-BE49-F238E27FC236}">
                <a16:creationId xmlns:a16="http://schemas.microsoft.com/office/drawing/2014/main" id="{56C65C2B-CC53-420B-5BF9-EC5A99D5EC3A}"/>
              </a:ext>
            </a:extLst>
          </p:cNvPr>
          <p:cNvSpPr>
            <a:spLocks noChangeAspect="1" noChangeArrowheads="1"/>
          </p:cNvSpPr>
          <p:nvPr/>
        </p:nvSpPr>
        <p:spPr bwMode="auto">
          <a:xfrm>
            <a:off x="5943600" y="3276600"/>
            <a:ext cx="3210910" cy="32109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267321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4" name="Rectangle 33">
            <a:extLst>
              <a:ext uri="{FF2B5EF4-FFF2-40B4-BE49-F238E27FC236}">
                <a16:creationId xmlns:a16="http://schemas.microsoft.com/office/drawing/2014/main" id="{FDE3B669-D0C6-43C4-9D0E-ED152B12D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990FEDD-F594-6AF5-21B0-5023CFD8441E}"/>
              </a:ext>
            </a:extLst>
          </p:cNvPr>
          <p:cNvSpPr>
            <a:spLocks noGrp="1"/>
          </p:cNvSpPr>
          <p:nvPr>
            <p:ph type="title"/>
          </p:nvPr>
        </p:nvSpPr>
        <p:spPr>
          <a:xfrm>
            <a:off x="1087347" y="5422789"/>
            <a:ext cx="8888461" cy="706641"/>
          </a:xfrm>
        </p:spPr>
        <p:txBody>
          <a:bodyPr vert="horz" lIns="91440" tIns="45720" rIns="91440" bIns="45720" rtlCol="0" anchor="b">
            <a:normAutofit fontScale="90000"/>
          </a:bodyPr>
          <a:lstStyle/>
          <a:p>
            <a:pPr algn="ctr"/>
            <a:r>
              <a:rPr lang="en-US" sz="2800" b="1" kern="1200" dirty="0">
                <a:solidFill>
                  <a:schemeClr val="tx1"/>
                </a:solidFill>
                <a:effectLst/>
                <a:latin typeface="+mj-lt"/>
                <a:ea typeface="+mj-ea"/>
                <a:cs typeface="+mj-cs"/>
              </a:rPr>
              <a:t>Passe-R-Elle des Hautes Laurentides (Mont Laurier)</a:t>
            </a:r>
          </a:p>
        </p:txBody>
      </p:sp>
      <p:pic>
        <p:nvPicPr>
          <p:cNvPr id="5" name="Espace réservé du contenu 4" descr="Une image contenant texte, ordinateur, capture d’écran, logiciel&#10;&#10;Description générée automatiquement">
            <a:extLst>
              <a:ext uri="{FF2B5EF4-FFF2-40B4-BE49-F238E27FC236}">
                <a16:creationId xmlns:a16="http://schemas.microsoft.com/office/drawing/2014/main" id="{1A5297E0-045F-D466-0B7F-942C5FA4A9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80"/>
          <a:stretch/>
        </p:blipFill>
        <p:spPr>
          <a:xfrm>
            <a:off x="-2" y="10"/>
            <a:ext cx="12192002" cy="5148019"/>
          </a:xfrm>
          <a:prstGeom prst="rect">
            <a:avLst/>
          </a:prstGeom>
        </p:spPr>
      </p:pic>
      <p:sp>
        <p:nvSpPr>
          <p:cNvPr id="36" name="Freeform: Shape 35">
            <a:extLst>
              <a:ext uri="{FF2B5EF4-FFF2-40B4-BE49-F238E27FC236}">
                <a16:creationId xmlns:a16="http://schemas.microsoft.com/office/drawing/2014/main" id="{B75D9F35-775B-4B73-BBB6-176A2E086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1741688"/>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9121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Rectangle 16">
            <a:extLst>
              <a:ext uri="{FF2B5EF4-FFF2-40B4-BE49-F238E27FC236}">
                <a16:creationId xmlns:a16="http://schemas.microsoft.com/office/drawing/2014/main" id="{AA1951E2-8F97-4C6F-9735-8234E367F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2FF53E3-0DDC-4270-9698-6F5D68343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8339"/>
            <a:ext cx="12192000" cy="5149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FBE828C6-FD55-5360-3751-066DD85DCB03}"/>
              </a:ext>
            </a:extLst>
          </p:cNvPr>
          <p:cNvSpPr txBox="1"/>
          <p:nvPr/>
        </p:nvSpPr>
        <p:spPr>
          <a:xfrm>
            <a:off x="933450" y="533400"/>
            <a:ext cx="8210550" cy="723275"/>
          </a:xfrm>
          <a:prstGeom prst="rect">
            <a:avLst/>
          </a:prstGeom>
          <a:noFill/>
        </p:spPr>
        <p:txBody>
          <a:bodyPr wrap="square">
            <a:spAutoFit/>
          </a:bodyPr>
          <a:lstStyle/>
          <a:p>
            <a:pPr algn="ctr" fontAlgn="base">
              <a:spcAft>
                <a:spcPts val="600"/>
              </a:spcAft>
            </a:pPr>
            <a:r>
              <a:rPr lang="fr-CA" b="1" i="0" cap="all">
                <a:solidFill>
                  <a:srgbClr val="FFFFFF"/>
                </a:solidFill>
                <a:effectLst/>
                <a:latin typeface="Poppins" panose="00000500000000000000" pitchFamily="2" charset="0"/>
              </a:rPr>
              <a:t>NOTRE ADRESSE</a:t>
            </a:r>
          </a:p>
          <a:p>
            <a:pPr>
              <a:spcAft>
                <a:spcPts val="600"/>
              </a:spcAft>
            </a:pPr>
            <a:r>
              <a:rPr lang="fr-CA" b="0" i="0" u="none" strike="noStrike" cap="all">
                <a:solidFill>
                  <a:srgbClr val="FFFFFF"/>
                </a:solidFill>
                <a:effectLst/>
                <a:latin typeface="Poppins" panose="00000500000000000000" pitchFamily="2" charset="0"/>
                <a:hlinkClick r:id="rId2"/>
              </a:rPr>
              <a:t>624 RUE L'ANNONCIATION NORD, RIVIÈRE-ROUGE (QUÉBEC) J0T 1T0</a:t>
            </a:r>
            <a:endParaRPr lang="fr-CA"/>
          </a:p>
        </p:txBody>
      </p:sp>
      <p:sp>
        <p:nvSpPr>
          <p:cNvPr id="9" name="ZoneTexte 8">
            <a:extLst>
              <a:ext uri="{FF2B5EF4-FFF2-40B4-BE49-F238E27FC236}">
                <a16:creationId xmlns:a16="http://schemas.microsoft.com/office/drawing/2014/main" id="{6FD77E63-E7D7-0FCF-8B78-90BA3B261E1D}"/>
              </a:ext>
            </a:extLst>
          </p:cNvPr>
          <p:cNvSpPr txBox="1"/>
          <p:nvPr/>
        </p:nvSpPr>
        <p:spPr>
          <a:xfrm>
            <a:off x="-285750" y="1059120"/>
            <a:ext cx="8591550" cy="723275"/>
          </a:xfrm>
          <a:prstGeom prst="rect">
            <a:avLst/>
          </a:prstGeom>
          <a:noFill/>
        </p:spPr>
        <p:txBody>
          <a:bodyPr wrap="square">
            <a:spAutoFit/>
          </a:bodyPr>
          <a:lstStyle/>
          <a:p>
            <a:pPr algn="ctr" fontAlgn="base">
              <a:spcAft>
                <a:spcPts val="600"/>
              </a:spcAft>
            </a:pPr>
            <a:r>
              <a:rPr lang="fr-CA" b="1" i="0" cap="all">
                <a:solidFill>
                  <a:srgbClr val="FFFFFF"/>
                </a:solidFill>
                <a:effectLst/>
                <a:latin typeface="Poppins" panose="00000500000000000000" pitchFamily="2" charset="0"/>
              </a:rPr>
              <a:t>NOUS JOINDRE</a:t>
            </a:r>
          </a:p>
          <a:p>
            <a:pPr algn="ctr" fontAlgn="base">
              <a:spcAft>
                <a:spcPts val="600"/>
              </a:spcAft>
            </a:pPr>
            <a:r>
              <a:rPr lang="fr-CA" b="0" i="0" u="none" strike="noStrike" cap="all">
                <a:solidFill>
                  <a:srgbClr val="FFFFFF"/>
                </a:solidFill>
                <a:effectLst/>
                <a:latin typeface="Poppins" panose="00000500000000000000" pitchFamily="2" charset="0"/>
                <a:hlinkClick r:id="rId3"/>
              </a:rPr>
              <a:t>TÉLÉPHONE: 819-275-5455</a:t>
            </a:r>
            <a:r>
              <a:rPr lang="fr-CA" b="0" i="0" cap="all">
                <a:solidFill>
                  <a:srgbClr val="FFFFFF"/>
                </a:solidFill>
                <a:effectLst/>
                <a:latin typeface="Poppins" panose="00000500000000000000" pitchFamily="2" charset="0"/>
              </a:rPr>
              <a:t>TÉLÉCOPIEUR: 819-275-5428</a:t>
            </a:r>
          </a:p>
        </p:txBody>
      </p:sp>
      <p:graphicFrame>
        <p:nvGraphicFramePr>
          <p:cNvPr id="11" name="ZoneTexte 4">
            <a:extLst>
              <a:ext uri="{FF2B5EF4-FFF2-40B4-BE49-F238E27FC236}">
                <a16:creationId xmlns:a16="http://schemas.microsoft.com/office/drawing/2014/main" id="{7E6DD7EE-0163-0230-0A48-45B543085053}"/>
              </a:ext>
            </a:extLst>
          </p:cNvPr>
          <p:cNvGraphicFramePr/>
          <p:nvPr>
            <p:extLst>
              <p:ext uri="{D42A27DB-BD31-4B8C-83A1-F6EECF244321}">
                <p14:modId xmlns:p14="http://schemas.microsoft.com/office/powerpoint/2010/main" val="1580660781"/>
              </p:ext>
            </p:extLst>
          </p:nvPr>
        </p:nvGraphicFramePr>
        <p:xfrm>
          <a:off x="1077913" y="2809875"/>
          <a:ext cx="10036175" cy="3130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Image 11" descr="Une image contenant texte, plein air, habits, homme&#10;&#10;Description générée automatiquement">
            <a:extLst>
              <a:ext uri="{FF2B5EF4-FFF2-40B4-BE49-F238E27FC236}">
                <a16:creationId xmlns:a16="http://schemas.microsoft.com/office/drawing/2014/main" id="{C65A674D-9814-8625-B23C-B40D133684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1550" y="382041"/>
            <a:ext cx="2887064" cy="2053424"/>
          </a:xfrm>
          <a:prstGeom prst="rect">
            <a:avLst/>
          </a:prstGeom>
        </p:spPr>
      </p:pic>
    </p:spTree>
    <p:extLst>
      <p:ext uri="{BB962C8B-B14F-4D97-AF65-F5344CB8AC3E}">
        <p14:creationId xmlns:p14="http://schemas.microsoft.com/office/powerpoint/2010/main" val="266321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Rectangle 17">
            <a:extLst>
              <a:ext uri="{FF2B5EF4-FFF2-40B4-BE49-F238E27FC236}">
                <a16:creationId xmlns:a16="http://schemas.microsoft.com/office/drawing/2014/main" id="{DA1766D0-745A-4921-A68E-56642A650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68322E70-3F75-80E5-5A85-AD78A0C7CFDA}"/>
              </a:ext>
            </a:extLst>
          </p:cNvPr>
          <p:cNvSpPr txBox="1"/>
          <p:nvPr/>
        </p:nvSpPr>
        <p:spPr>
          <a:xfrm>
            <a:off x="1077364" y="2427316"/>
            <a:ext cx="4140096" cy="3513514"/>
          </a:xfrm>
          <a:prstGeom prst="rect">
            <a:avLst/>
          </a:prstGeom>
        </p:spPr>
        <p:txBody>
          <a:bodyPr vert="horz" lIns="91440" tIns="45720" rIns="91440" bIns="45720" rtlCol="0">
            <a:normAutofit/>
          </a:bodyPr>
          <a:lstStyle/>
          <a:p>
            <a:pPr fontAlgn="base">
              <a:lnSpc>
                <a:spcPct val="120000"/>
              </a:lnSpc>
              <a:spcAft>
                <a:spcPts val="600"/>
              </a:spcAft>
            </a:pPr>
            <a:r>
              <a:rPr lang="en-US" b="1" i="0" dirty="0">
                <a:effectLst/>
              </a:rPr>
              <a:t>Après la </a:t>
            </a:r>
            <a:r>
              <a:rPr lang="en-US" b="1" i="0" dirty="0" err="1">
                <a:effectLst/>
              </a:rPr>
              <a:t>tempête</a:t>
            </a:r>
            <a:r>
              <a:rPr lang="en-US" b="1" i="0" dirty="0">
                <a:effectLst/>
              </a:rPr>
              <a:t>...</a:t>
            </a:r>
          </a:p>
          <a:p>
            <a:pPr fontAlgn="base">
              <a:lnSpc>
                <a:spcPct val="120000"/>
              </a:lnSpc>
              <a:spcAft>
                <a:spcPts val="600"/>
              </a:spcAft>
            </a:pPr>
            <a:r>
              <a:rPr lang="en-US" b="1" i="0" dirty="0">
                <a:effectLst/>
              </a:rPr>
              <a:t>Le </a:t>
            </a:r>
            <a:r>
              <a:rPr lang="en-US" b="1" i="0" dirty="0" err="1">
                <a:effectLst/>
              </a:rPr>
              <a:t>Mitan</a:t>
            </a:r>
            <a:endParaRPr lang="en-US" b="1" i="0" dirty="0">
              <a:effectLst/>
            </a:endParaRPr>
          </a:p>
          <a:p>
            <a:pPr fontAlgn="base">
              <a:lnSpc>
                <a:spcPct val="120000"/>
              </a:lnSpc>
              <a:spcAft>
                <a:spcPts val="600"/>
              </a:spcAft>
            </a:pPr>
            <a:r>
              <a:rPr lang="en-US" b="0" i="0" dirty="0" err="1">
                <a:effectLst/>
              </a:rPr>
              <a:t>Hébergement</a:t>
            </a:r>
            <a:r>
              <a:rPr lang="en-US" b="0" i="0" dirty="0">
                <a:effectLst/>
              </a:rPr>
              <a:t> pour les femmes </a:t>
            </a:r>
            <a:r>
              <a:rPr lang="en-US" b="0" i="0" dirty="0" err="1">
                <a:effectLst/>
              </a:rPr>
              <a:t>victimes</a:t>
            </a:r>
            <a:r>
              <a:rPr lang="en-US" b="0" i="0" dirty="0">
                <a:effectLst/>
              </a:rPr>
              <a:t> de</a:t>
            </a:r>
          </a:p>
          <a:p>
            <a:pPr fontAlgn="base">
              <a:lnSpc>
                <a:spcPct val="120000"/>
              </a:lnSpc>
              <a:spcAft>
                <a:spcPts val="600"/>
              </a:spcAft>
            </a:pPr>
            <a:r>
              <a:rPr lang="en-US" b="0" i="0" dirty="0">
                <a:effectLst/>
              </a:rPr>
              <a:t>violence </a:t>
            </a:r>
            <a:r>
              <a:rPr lang="en-US" b="0" i="0" dirty="0" err="1">
                <a:effectLst/>
              </a:rPr>
              <a:t>conjugale</a:t>
            </a:r>
            <a:r>
              <a:rPr lang="en-US" b="0" i="0" dirty="0">
                <a:effectLst/>
              </a:rPr>
              <a:t> et </a:t>
            </a:r>
            <a:r>
              <a:rPr lang="en-US" b="0" i="0" dirty="0" err="1">
                <a:effectLst/>
              </a:rPr>
              <a:t>leurs</a:t>
            </a:r>
            <a:r>
              <a:rPr lang="en-US" b="0" i="0" dirty="0">
                <a:effectLst/>
              </a:rPr>
              <a:t> enfants</a:t>
            </a:r>
          </a:p>
          <a:p>
            <a:pPr fontAlgn="base">
              <a:lnSpc>
                <a:spcPct val="120000"/>
              </a:lnSpc>
              <a:spcAft>
                <a:spcPts val="600"/>
              </a:spcAft>
            </a:pPr>
            <a:endParaRPr lang="en-US" dirty="0"/>
          </a:p>
          <a:p>
            <a:pPr fontAlgn="base">
              <a:lnSpc>
                <a:spcPct val="120000"/>
              </a:lnSpc>
              <a:spcAft>
                <a:spcPts val="600"/>
              </a:spcAft>
            </a:pPr>
            <a:r>
              <a:rPr lang="en-US" sz="2800" b="1" i="0" dirty="0">
                <a:effectLst/>
              </a:rPr>
              <a:t>Ste-Thérèse/Blainville</a:t>
            </a:r>
          </a:p>
        </p:txBody>
      </p:sp>
      <p:sp>
        <p:nvSpPr>
          <p:cNvPr id="20" name="Freeform: Shape 19">
            <a:extLst>
              <a:ext uri="{FF2B5EF4-FFF2-40B4-BE49-F238E27FC236}">
                <a16:creationId xmlns:a16="http://schemas.microsoft.com/office/drawing/2014/main" id="{583F1E3F-D7BF-4DB5-8016-70B9E385E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6"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D0D3E7A-8DF6-4A78-A03C-86AD69746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7088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 6" descr="Une image contenant texte, Visage humain, dessin humoristique, affiche&#10;&#10;Description générée automatiquement">
            <a:extLst>
              <a:ext uri="{FF2B5EF4-FFF2-40B4-BE49-F238E27FC236}">
                <a16:creationId xmlns:a16="http://schemas.microsoft.com/office/drawing/2014/main" id="{13DA9758-3CD1-E947-A82B-CAA451D88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464" y="1034569"/>
            <a:ext cx="4788861" cy="4788861"/>
          </a:xfrm>
          <a:prstGeom prst="rect">
            <a:avLst/>
          </a:prstGeom>
        </p:spPr>
      </p:pic>
    </p:spTree>
    <p:extLst>
      <p:ext uri="{BB962C8B-B14F-4D97-AF65-F5344CB8AC3E}">
        <p14:creationId xmlns:p14="http://schemas.microsoft.com/office/powerpoint/2010/main" val="3004065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B66F80-C314-0D80-DAD7-920C78930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 y="176213"/>
            <a:ext cx="3810000" cy="18764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1ACA469-E200-FEF1-A611-AF8CD0681408}"/>
              </a:ext>
            </a:extLst>
          </p:cNvPr>
          <p:cNvSpPr txBox="1"/>
          <p:nvPr/>
        </p:nvSpPr>
        <p:spPr>
          <a:xfrm>
            <a:off x="581025" y="4214336"/>
            <a:ext cx="3152775" cy="1477328"/>
          </a:xfrm>
          <a:prstGeom prst="rect">
            <a:avLst/>
          </a:prstGeom>
          <a:noFill/>
        </p:spPr>
        <p:txBody>
          <a:bodyPr wrap="square">
            <a:spAutoFit/>
          </a:bodyPr>
          <a:lstStyle/>
          <a:p>
            <a:pPr algn="l"/>
            <a:r>
              <a:rPr lang="fr-CA" b="1" i="0" cap="all" dirty="0">
                <a:solidFill>
                  <a:srgbClr val="FFFFFF"/>
                </a:solidFill>
                <a:effectLst/>
                <a:latin typeface="Poppins" panose="00000500000000000000" pitchFamily="2" charset="0"/>
              </a:rPr>
              <a:t>NOS COORDONNÉES</a:t>
            </a:r>
          </a:p>
          <a:p>
            <a:pPr algn="l"/>
            <a:r>
              <a:rPr lang="fr-CA" b="0" i="0" dirty="0">
                <a:solidFill>
                  <a:srgbClr val="FFFFFF"/>
                </a:solidFill>
                <a:effectLst/>
                <a:latin typeface="Poppins" panose="00000500000000000000" pitchFamily="2" charset="0"/>
              </a:rPr>
              <a:t>27, boul. Desjardins Ouest</a:t>
            </a:r>
            <a:br>
              <a:rPr lang="fr-CA" b="0" i="0" dirty="0">
                <a:solidFill>
                  <a:srgbClr val="FFFFFF"/>
                </a:solidFill>
                <a:effectLst/>
                <a:latin typeface="Poppins" panose="00000500000000000000" pitchFamily="2" charset="0"/>
              </a:rPr>
            </a:br>
            <a:r>
              <a:rPr lang="fr-CA" b="0" i="0" dirty="0">
                <a:solidFill>
                  <a:srgbClr val="FFFFFF"/>
                </a:solidFill>
                <a:effectLst/>
                <a:latin typeface="Poppins" panose="00000500000000000000" pitchFamily="2" charset="0"/>
              </a:rPr>
              <a:t>Sainte-Thérèse (J7E 1E</a:t>
            </a:r>
            <a:br>
              <a:rPr lang="fr-CA" b="0" i="0" dirty="0">
                <a:solidFill>
                  <a:srgbClr val="FFFFFF"/>
                </a:solidFill>
                <a:effectLst/>
                <a:latin typeface="Poppins" panose="00000500000000000000" pitchFamily="2" charset="0"/>
              </a:rPr>
            </a:br>
            <a:r>
              <a:rPr lang="fr-CA" b="0" i="0" dirty="0">
                <a:solidFill>
                  <a:srgbClr val="FFFFFF"/>
                </a:solidFill>
                <a:effectLst/>
                <a:latin typeface="Poppins" panose="00000500000000000000" pitchFamily="2" charset="0"/>
              </a:rPr>
              <a:t>Tél. : </a:t>
            </a:r>
            <a:r>
              <a:rPr lang="fr-CA" b="0" i="0" u="none" strike="noStrike" dirty="0">
                <a:solidFill>
                  <a:srgbClr val="FFFFFF"/>
                </a:solidFill>
                <a:effectLst/>
                <a:latin typeface="Poppins" panose="00000500000000000000" pitchFamily="2" charset="0"/>
                <a:hlinkClick r:id="rId3"/>
              </a:rPr>
              <a:t>450 437-0890</a:t>
            </a:r>
            <a:br>
              <a:rPr lang="fr-CA" b="0" i="0" dirty="0">
                <a:solidFill>
                  <a:srgbClr val="FFFFFF"/>
                </a:solidFill>
                <a:effectLst/>
                <a:latin typeface="Poppins" panose="00000500000000000000" pitchFamily="2" charset="0"/>
              </a:rPr>
            </a:br>
            <a:r>
              <a:rPr lang="fr-CA" b="0" i="0" dirty="0">
                <a:solidFill>
                  <a:srgbClr val="FFFFFF"/>
                </a:solidFill>
                <a:effectLst/>
                <a:latin typeface="Poppins" panose="00000500000000000000" pitchFamily="2" charset="0"/>
              </a:rPr>
              <a:t>Courriel : </a:t>
            </a:r>
            <a:r>
              <a:rPr lang="fr-CA" b="0" i="0" u="none" strike="noStrike" dirty="0">
                <a:solidFill>
                  <a:srgbClr val="FFFFFF"/>
                </a:solidFill>
                <a:effectLst/>
                <a:latin typeface="Poppins" panose="00000500000000000000" pitchFamily="2" charset="0"/>
                <a:hlinkClick r:id="rId4"/>
              </a:rPr>
              <a:t>info@crdf.ca</a:t>
            </a:r>
            <a:endParaRPr lang="fr-CA" b="0" i="0" dirty="0">
              <a:solidFill>
                <a:srgbClr val="FFFFFF"/>
              </a:solidFill>
              <a:effectLst/>
              <a:latin typeface="Poppins" panose="00000500000000000000" pitchFamily="2" charset="0"/>
            </a:endParaRPr>
          </a:p>
        </p:txBody>
      </p:sp>
      <p:sp>
        <p:nvSpPr>
          <p:cNvPr id="7" name="ZoneTexte 6">
            <a:extLst>
              <a:ext uri="{FF2B5EF4-FFF2-40B4-BE49-F238E27FC236}">
                <a16:creationId xmlns:a16="http://schemas.microsoft.com/office/drawing/2014/main" id="{6EA5D349-CBD7-291B-B13B-7D2364B1CEB9}"/>
              </a:ext>
            </a:extLst>
          </p:cNvPr>
          <p:cNvSpPr txBox="1"/>
          <p:nvPr/>
        </p:nvSpPr>
        <p:spPr>
          <a:xfrm>
            <a:off x="4338637" y="2339697"/>
            <a:ext cx="7496176" cy="2031325"/>
          </a:xfrm>
          <a:prstGeom prst="rect">
            <a:avLst/>
          </a:prstGeom>
          <a:noFill/>
        </p:spPr>
        <p:txBody>
          <a:bodyPr wrap="square">
            <a:spAutoFit/>
          </a:bodyPr>
          <a:lstStyle/>
          <a:p>
            <a:pPr algn="l"/>
            <a:r>
              <a:rPr lang="fr-CA" b="0" i="0" dirty="0">
                <a:solidFill>
                  <a:srgbClr val="000000"/>
                </a:solidFill>
                <a:effectLst/>
                <a:latin typeface="Poppins" panose="00000500000000000000" pitchFamily="2" charset="0"/>
              </a:rPr>
              <a:t>Le </a:t>
            </a:r>
            <a:r>
              <a:rPr lang="fr-CA" b="1" i="0" dirty="0">
                <a:solidFill>
                  <a:srgbClr val="000000"/>
                </a:solidFill>
                <a:effectLst/>
                <a:latin typeface="Poppins" panose="00000500000000000000" pitchFamily="2" charset="0"/>
              </a:rPr>
              <a:t>Centre Rayons de femmes Thérèse-De Blainville</a:t>
            </a:r>
            <a:r>
              <a:rPr lang="fr-CA" b="0" i="0" dirty="0">
                <a:solidFill>
                  <a:srgbClr val="000000"/>
                </a:solidFill>
                <a:effectLst/>
                <a:latin typeface="Poppins" panose="00000500000000000000" pitchFamily="2" charset="0"/>
              </a:rPr>
              <a:t>, est un organisme communautaire à but non lucratif qui se veut avant tout un milieu de vie, un lieu d’accueil, d’écoute, d’aide, d’accompagnement et de rassemblement. Nos principaux fronts : la violence, ainsi que la pauvreté et les discriminations.</a:t>
            </a:r>
          </a:p>
          <a:p>
            <a:pPr algn="l"/>
            <a:r>
              <a:rPr lang="fr-CA" b="0" i="0" dirty="0">
                <a:effectLst/>
                <a:latin typeface="Poppins" panose="00000500000000000000" pitchFamily="2" charset="0"/>
              </a:rPr>
              <a:t>Un lieu d’appartenance, d’accueil et d’écoute!</a:t>
            </a:r>
          </a:p>
          <a:p>
            <a:pPr algn="l"/>
            <a:endParaRPr lang="fr-CA" b="0" i="0" dirty="0">
              <a:effectLst/>
              <a:latin typeface="Poppins" panose="00000500000000000000" pitchFamily="2" charset="0"/>
            </a:endParaRPr>
          </a:p>
        </p:txBody>
      </p:sp>
      <p:sp>
        <p:nvSpPr>
          <p:cNvPr id="9" name="ZoneTexte 8">
            <a:extLst>
              <a:ext uri="{FF2B5EF4-FFF2-40B4-BE49-F238E27FC236}">
                <a16:creationId xmlns:a16="http://schemas.microsoft.com/office/drawing/2014/main" id="{B1C6CF06-E687-16A1-E4FD-41EC2BD82D4F}"/>
              </a:ext>
            </a:extLst>
          </p:cNvPr>
          <p:cNvSpPr txBox="1"/>
          <p:nvPr/>
        </p:nvSpPr>
        <p:spPr>
          <a:xfrm>
            <a:off x="6572250" y="4768334"/>
            <a:ext cx="4686300" cy="923330"/>
          </a:xfrm>
          <a:prstGeom prst="rect">
            <a:avLst/>
          </a:prstGeom>
          <a:noFill/>
        </p:spPr>
        <p:txBody>
          <a:bodyPr wrap="square">
            <a:spAutoFit/>
          </a:bodyPr>
          <a:lstStyle/>
          <a:p>
            <a:pPr algn="l"/>
            <a:r>
              <a:rPr lang="fr-CA" b="0" i="0" dirty="0">
                <a:effectLst/>
                <a:latin typeface="Poppins" panose="00000500000000000000" pitchFamily="2" charset="0"/>
              </a:rPr>
              <a:t>Adresse</a:t>
            </a:r>
          </a:p>
          <a:p>
            <a:pPr algn="l"/>
            <a:r>
              <a:rPr lang="fr-CA" b="0" i="0" dirty="0">
                <a:solidFill>
                  <a:srgbClr val="000000"/>
                </a:solidFill>
                <a:effectLst/>
                <a:latin typeface="Poppins" panose="00000500000000000000" pitchFamily="2" charset="0"/>
              </a:rPr>
              <a:t>27, boulevard Desjardins Ouest</a:t>
            </a:r>
            <a:br>
              <a:rPr lang="fr-CA" b="0" i="0" dirty="0">
                <a:solidFill>
                  <a:srgbClr val="000000"/>
                </a:solidFill>
                <a:effectLst/>
                <a:latin typeface="Poppins" panose="00000500000000000000" pitchFamily="2" charset="0"/>
              </a:rPr>
            </a:br>
            <a:r>
              <a:rPr lang="fr-CA" b="0" i="0" dirty="0">
                <a:solidFill>
                  <a:srgbClr val="000000"/>
                </a:solidFill>
                <a:effectLst/>
                <a:latin typeface="Poppins" panose="00000500000000000000" pitchFamily="2" charset="0"/>
              </a:rPr>
              <a:t>Sainte-Thérèse (Québec)  J7E 1E3</a:t>
            </a:r>
          </a:p>
        </p:txBody>
      </p:sp>
      <p:pic>
        <p:nvPicPr>
          <p:cNvPr id="11" name="Image 10" descr="Une image contenant personne, silhouette, Magenta, Danse&#10;&#10;Description générée automatiquement">
            <a:extLst>
              <a:ext uri="{FF2B5EF4-FFF2-40B4-BE49-F238E27FC236}">
                <a16:creationId xmlns:a16="http://schemas.microsoft.com/office/drawing/2014/main" id="{8345E627-D064-2A07-ECBD-27896F8D9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50" y="2200452"/>
            <a:ext cx="3447884" cy="2309813"/>
          </a:xfrm>
          <a:prstGeom prst="rect">
            <a:avLst/>
          </a:prstGeom>
        </p:spPr>
      </p:pic>
    </p:spTree>
    <p:extLst>
      <p:ext uri="{BB962C8B-B14F-4D97-AF65-F5344CB8AC3E}">
        <p14:creationId xmlns:p14="http://schemas.microsoft.com/office/powerpoint/2010/main" val="2716103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62EDFF-7BE1-4149-A745-FFD7211E6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intérieur, table, habits, personne&#10;&#10;Description générée automatiquement">
            <a:extLst>
              <a:ext uri="{FF2B5EF4-FFF2-40B4-BE49-F238E27FC236}">
                <a16:creationId xmlns:a16="http://schemas.microsoft.com/office/drawing/2014/main" id="{979EF4F1-9661-A11A-AAEE-9DE5371A3A34}"/>
              </a:ext>
            </a:extLst>
          </p:cNvPr>
          <p:cNvPicPr>
            <a:picLocks noChangeAspect="1"/>
          </p:cNvPicPr>
          <p:nvPr/>
        </p:nvPicPr>
        <p:blipFill rotWithShape="1">
          <a:blip r:embed="rId2">
            <a:extLst>
              <a:ext uri="{28A0092B-C50C-407E-A947-70E740481C1C}">
                <a14:useLocalDpi xmlns:a14="http://schemas.microsoft.com/office/drawing/2010/main" val="0"/>
              </a:ext>
            </a:extLst>
          </a:blip>
          <a:srcRect l="4668"/>
          <a:stretch/>
        </p:blipFill>
        <p:spPr>
          <a:xfrm>
            <a:off x="20" y="10"/>
            <a:ext cx="8717118" cy="6857990"/>
          </a:xfrm>
          <a:prstGeom prst="rect">
            <a:avLst/>
          </a:prstGeom>
        </p:spPr>
      </p:pic>
      <p:sp>
        <p:nvSpPr>
          <p:cNvPr id="12" name="Rectangle 11">
            <a:extLst>
              <a:ext uri="{FF2B5EF4-FFF2-40B4-BE49-F238E27FC236}">
                <a16:creationId xmlns:a16="http://schemas.microsoft.com/office/drawing/2014/main" id="{FA0BC16E-C8B9-4092-9BF6-E07982629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07334" y="-794"/>
            <a:ext cx="3484665" cy="3463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34">
            <a:extLst>
              <a:ext uri="{FF2B5EF4-FFF2-40B4-BE49-F238E27FC236}">
                <a16:creationId xmlns:a16="http://schemas.microsoft.com/office/drawing/2014/main" id="{FC5FDC87-D548-46CE-8B5E-B3FA0D731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20737" y="-6381"/>
            <a:ext cx="3463109" cy="3474281"/>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2C553-87D5-4616-AA1F-453EFC39F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8707335" y="3462314"/>
            <a:ext cx="3484663" cy="3400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D5EA5CC-E298-4D87-8F90-828525D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4439" y="3627515"/>
            <a:ext cx="3070455" cy="3070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C6F3DE37-09F5-258A-06BD-1BF5C1336E83}"/>
              </a:ext>
            </a:extLst>
          </p:cNvPr>
          <p:cNvSpPr txBox="1"/>
          <p:nvPr/>
        </p:nvSpPr>
        <p:spPr>
          <a:xfrm>
            <a:off x="416560" y="5405120"/>
            <a:ext cx="6065520" cy="369332"/>
          </a:xfrm>
          <a:prstGeom prst="rect">
            <a:avLst/>
          </a:prstGeom>
          <a:noFill/>
        </p:spPr>
        <p:txBody>
          <a:bodyPr wrap="square" rtlCol="0">
            <a:spAutoFit/>
          </a:bodyPr>
          <a:lstStyle/>
          <a:p>
            <a:r>
              <a:rPr lang="fr-CA" dirty="0">
                <a:highlight>
                  <a:srgbClr val="FFFF00"/>
                </a:highlight>
              </a:rPr>
              <a:t>Rencontre du Réseau des femmes des Laurentides</a:t>
            </a:r>
          </a:p>
        </p:txBody>
      </p:sp>
    </p:spTree>
    <p:extLst>
      <p:ext uri="{BB962C8B-B14F-4D97-AF65-F5344CB8AC3E}">
        <p14:creationId xmlns:p14="http://schemas.microsoft.com/office/powerpoint/2010/main" val="2526123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3CA751D-C020-54A9-18B5-69DAA925C80B}"/>
              </a:ext>
            </a:extLst>
          </p:cNvPr>
          <p:cNvSpPr txBox="1"/>
          <p:nvPr/>
        </p:nvSpPr>
        <p:spPr>
          <a:xfrm>
            <a:off x="2790701" y="1"/>
            <a:ext cx="6353299" cy="6885032"/>
          </a:xfrm>
          <a:prstGeom prst="rect">
            <a:avLst/>
          </a:prstGeom>
          <a:noFill/>
        </p:spPr>
        <p:txBody>
          <a:bodyPr wrap="square">
            <a:spAutoFit/>
          </a:bodyPr>
          <a:lstStyle/>
          <a:p>
            <a:pPr algn="ctr">
              <a:lnSpc>
                <a:spcPct val="107000"/>
              </a:lnSpc>
              <a:spcAft>
                <a:spcPts val="800"/>
              </a:spcAft>
            </a:pPr>
            <a:r>
              <a:rPr lang="fr-CA" sz="2800" b="1" kern="100" dirty="0">
                <a:effectLst/>
                <a:latin typeface="Calibri" panose="020F0502020204030204" pitchFamily="34" charset="0"/>
                <a:ea typeface="Calibri" panose="020F0502020204030204" pitchFamily="34" charset="0"/>
                <a:cs typeface="Times New Roman" panose="02020603050405020304" pitchFamily="18" charset="0"/>
              </a:rPr>
              <a:t>Ressources femmes dans les Laurentides</a:t>
            </a:r>
            <a:endParaRPr lang="fr-CA"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b="1" kern="100" dirty="0">
                <a:latin typeface="Calibri" panose="020F0502020204030204" pitchFamily="34" charset="0"/>
                <a:ea typeface="Calibri" panose="020F0502020204030204" pitchFamily="34" charset="0"/>
                <a:cs typeface="Times New Roman" panose="02020603050405020304" pitchFamily="18" charset="0"/>
              </a:rPr>
              <a:t>C</a:t>
            </a: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entres de femmes +</a:t>
            </a:r>
          </a:p>
          <a:p>
            <a:pPr algn="ctr">
              <a:lnSpc>
                <a:spcPct val="107000"/>
              </a:lnSpc>
              <a:spcAft>
                <a:spcPts val="800"/>
              </a:spcAft>
            </a:pPr>
            <a:r>
              <a:rPr lang="fr-CA" sz="1800" b="1" kern="100" dirty="0">
                <a:effectLst/>
                <a:latin typeface="Calibri" panose="020F0502020204030204" pitchFamily="34" charset="0"/>
                <a:ea typeface="Calibri" panose="020F0502020204030204" pitchFamily="34" charset="0"/>
                <a:cs typeface="Times New Roman" panose="02020603050405020304" pitchFamily="18" charset="0"/>
              </a:rPr>
              <a:t>Centre d’hébergement pour femmes victimes de violence conjugale</a:t>
            </a:r>
          </a:p>
          <a:p>
            <a:pPr marL="285750" indent="-285750" algn="just">
              <a:lnSpc>
                <a:spcPct val="107000"/>
              </a:lnSpc>
              <a:spcAft>
                <a:spcPts val="800"/>
              </a:spcAft>
              <a:buFont typeface="Arial" panose="020B0604020202020204" pitchFamily="34" charset="0"/>
              <a:buChar char="•"/>
            </a:pPr>
            <a:r>
              <a:rPr lang="fr-CA" b="1" kern="100" dirty="0">
                <a:latin typeface="Calibri" panose="020F0502020204030204" pitchFamily="34" charset="0"/>
                <a:ea typeface="Calibri" panose="020F0502020204030204" pitchFamily="34" charset="0"/>
                <a:cs typeface="Times New Roman" panose="02020603050405020304" pitchFamily="18" charset="0"/>
              </a:rPr>
              <a:t>Liber-Elles (</a:t>
            </a:r>
            <a:r>
              <a:rPr lang="fr-CA" b="1" kern="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Mirabel)</a:t>
            </a:r>
            <a:r>
              <a:rPr lang="fr-CA" b="1" kern="100" dirty="0">
                <a:latin typeface="Calibri" panose="020F0502020204030204" pitchFamily="34" charset="0"/>
                <a:ea typeface="Calibri" panose="020F0502020204030204" pitchFamily="34" charset="0"/>
                <a:cs typeface="Times New Roman" panose="02020603050405020304" pitchFamily="18" charset="0"/>
              </a:rPr>
              <a:t> Centre de jour</a:t>
            </a:r>
          </a:p>
          <a:p>
            <a:pPr marL="285750" indent="-285750" algn="just">
              <a:lnSpc>
                <a:spcPct val="107000"/>
              </a:lnSpc>
              <a:spcAft>
                <a:spcPts val="800"/>
              </a:spcAft>
              <a:buFont typeface="Arial" panose="020B0604020202020204" pitchFamily="34" charset="0"/>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Carrefour des femmes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 Lachute</a:t>
            </a:r>
          </a:p>
          <a:p>
            <a:pPr marL="285750" indent="-285750" algn="just">
              <a:lnSpc>
                <a:spcPct val="107000"/>
              </a:lnSpc>
              <a:spcAft>
                <a:spcPts val="800"/>
              </a:spcAft>
              <a:buFont typeface="Arial" panose="020B0604020202020204" pitchFamily="34" charset="0"/>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La </a:t>
            </a:r>
            <a:r>
              <a:rPr lang="fr-CA" b="1" kern="100" dirty="0" err="1">
                <a:effectLst/>
                <a:latin typeface="Calibri" panose="020F0502020204030204" pitchFamily="34" charset="0"/>
                <a:ea typeface="Calibri" panose="020F0502020204030204" pitchFamily="34" charset="0"/>
                <a:cs typeface="Times New Roman" panose="02020603050405020304" pitchFamily="18" charset="0"/>
              </a:rPr>
              <a:t>Citad’elle</a:t>
            </a:r>
            <a:r>
              <a:rPr lang="fr-CA" b="1" kern="100" dirty="0">
                <a:effectLst/>
                <a:latin typeface="Calibri" panose="020F0502020204030204" pitchFamily="34" charset="0"/>
                <a:ea typeface="Calibri" panose="020F0502020204030204" pitchFamily="34" charset="0"/>
                <a:cs typeface="Times New Roman" panose="02020603050405020304" pitchFamily="18" charset="0"/>
              </a:rPr>
              <a:t>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 Lachute</a:t>
            </a:r>
          </a:p>
          <a:p>
            <a:pPr marL="285750" indent="-285750" algn="just">
              <a:lnSpc>
                <a:spcPct val="107000"/>
              </a:lnSpc>
              <a:spcAft>
                <a:spcPts val="800"/>
              </a:spcAft>
              <a:buFont typeface="Arial" panose="020B0604020202020204" pitchFamily="34" charset="0"/>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CALACS l’Ancrage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(St-Jérôme)</a:t>
            </a:r>
            <a:endParaRPr lang="fr-CA"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La maison d’Ariane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(St-Jérôme)</a:t>
            </a:r>
            <a:endParaRPr lang="fr-CA"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Centre des Femmes les Unes et les Autres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(St-Jérôme)</a:t>
            </a:r>
            <a:endParaRPr lang="fr-CA"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Droits et Recours Laurentides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St-Jérôme)</a:t>
            </a:r>
          </a:p>
          <a:p>
            <a:pPr marL="285750" indent="-285750" algn="just">
              <a:lnSpc>
                <a:spcPct val="107000"/>
              </a:lnSpc>
              <a:spcAft>
                <a:spcPts val="800"/>
              </a:spcAft>
              <a:buFont typeface="Arial" panose="020B0604020202020204" pitchFamily="34" charset="0"/>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Maison le </a:t>
            </a:r>
            <a:r>
              <a:rPr lang="fr-CA" b="1" kern="100" dirty="0" err="1">
                <a:effectLst/>
                <a:latin typeface="Calibri" panose="020F0502020204030204" pitchFamily="34" charset="0"/>
                <a:ea typeface="Calibri" panose="020F0502020204030204" pitchFamily="34" charset="0"/>
                <a:cs typeface="Times New Roman" panose="02020603050405020304" pitchFamily="18" charset="0"/>
              </a:rPr>
              <a:t>Paravant</a:t>
            </a:r>
            <a:endParaRPr lang="fr-CA"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L’Ombre-Elle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Sainte-Agathe des monts)</a:t>
            </a:r>
          </a:p>
          <a:p>
            <a:pPr marL="342900" indent="-342900" algn="just">
              <a:lnSpc>
                <a:spcPct val="107000"/>
              </a:lnSpc>
              <a:buFont typeface="Symbol" panose="05050102010706020507" pitchFamily="18" charset="2"/>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Centre de jour La Colombe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Sainte-Agathe des monts</a:t>
            </a:r>
            <a:r>
              <a:rPr lang="fr-CA"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Passe-R-elle des Hautes Laurentides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(Mont Laurier)</a:t>
            </a:r>
          </a:p>
          <a:p>
            <a:pPr marL="342900" indent="-342900" algn="just">
              <a:lnSpc>
                <a:spcPct val="107000"/>
              </a:lnSpc>
              <a:buFont typeface="Symbol" panose="05050102010706020507" pitchFamily="18" charset="2"/>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Signé Femmes, le centre des femmes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(Mont Laurier)</a:t>
            </a:r>
            <a:endParaRPr lang="fr-CA"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Le Mitan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Ste-Thérèse)</a:t>
            </a:r>
          </a:p>
          <a:p>
            <a:pPr marL="342900" lvl="0" indent="-342900" algn="just">
              <a:lnSpc>
                <a:spcPct val="107000"/>
              </a:lnSpc>
              <a:buFont typeface="Symbol" panose="05050102010706020507" pitchFamily="18" charset="2"/>
              <a:buChar char=""/>
            </a:pPr>
            <a:r>
              <a:rPr lang="fr-CA" b="1" kern="100" dirty="0">
                <a:effectLst/>
                <a:latin typeface="Calibri" panose="020F0502020204030204" pitchFamily="34" charset="0"/>
                <a:ea typeface="Calibri" panose="020F0502020204030204" pitchFamily="34" charset="0"/>
                <a:cs typeface="Times New Roman" panose="02020603050405020304" pitchFamily="18" charset="0"/>
              </a:rPr>
              <a:t>Centre de rayon des femmes </a:t>
            </a:r>
            <a:r>
              <a:rPr lang="fr-CA"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(Ste Thérèse de Blainville)</a:t>
            </a:r>
            <a:endParaRPr lang="fr-CA"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3159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14">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Rectangle 16">
            <a:extLst>
              <a:ext uri="{FF2B5EF4-FFF2-40B4-BE49-F238E27FC236}">
                <a16:creationId xmlns:a16="http://schemas.microsoft.com/office/drawing/2014/main" id="{30901EA4-6CA0-4A64-939C-F76E88D155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8">
            <a:extLst>
              <a:ext uri="{FF2B5EF4-FFF2-40B4-BE49-F238E27FC236}">
                <a16:creationId xmlns:a16="http://schemas.microsoft.com/office/drawing/2014/main" id="{7E3B2BA1-50FC-4574-838F-AB0B5B93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3268" y="3431554"/>
            <a:ext cx="3488732" cy="3432751"/>
          </a:xfrm>
          <a:custGeom>
            <a:avLst/>
            <a:gdLst>
              <a:gd name="connsiteX0" fmla="*/ 3488731 w 3488732"/>
              <a:gd name="connsiteY0" fmla="*/ 0 h 3432751"/>
              <a:gd name="connsiteX1" fmla="*/ 3488732 w 3488732"/>
              <a:gd name="connsiteY1" fmla="*/ 0 h 3432751"/>
              <a:gd name="connsiteX2" fmla="*/ 3488732 w 3488732"/>
              <a:gd name="connsiteY2" fmla="*/ 3432751 h 3432751"/>
              <a:gd name="connsiteX3" fmla="*/ 0 w 3488732"/>
              <a:gd name="connsiteY3" fmla="*/ 3432751 h 3432751"/>
              <a:gd name="connsiteX4" fmla="*/ 0 w 3488732"/>
              <a:gd name="connsiteY4" fmla="*/ 3431630 h 3432751"/>
              <a:gd name="connsiteX5" fmla="*/ 80 w 3488732"/>
              <a:gd name="connsiteY5" fmla="*/ 3431628 h 3432751"/>
              <a:gd name="connsiteX6" fmla="*/ 7516 w 3488732"/>
              <a:gd name="connsiteY6" fmla="*/ 3431628 h 3432751"/>
              <a:gd name="connsiteX7" fmla="*/ 7516 w 3488732"/>
              <a:gd name="connsiteY7" fmla="*/ 3431443 h 3432751"/>
              <a:gd name="connsiteX8" fmla="*/ 179530 w 3488732"/>
              <a:gd name="connsiteY8" fmla="*/ 3427154 h 3432751"/>
              <a:gd name="connsiteX9" fmla="*/ 3484471 w 3488732"/>
              <a:gd name="connsiteY9" fmla="*/ 162232 h 3432751"/>
              <a:gd name="connsiteX10" fmla="*/ 3488328 w 3488732"/>
              <a:gd name="connsiteY10" fmla="*/ 6924 h 3432751"/>
              <a:gd name="connsiteX11" fmla="*/ 3488731 w 3488732"/>
              <a:gd name="connsiteY11" fmla="*/ 6924 h 343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8732" h="3432751">
                <a:moveTo>
                  <a:pt x="3488731" y="0"/>
                </a:moveTo>
                <a:lnTo>
                  <a:pt x="3488732" y="0"/>
                </a:lnTo>
                <a:lnTo>
                  <a:pt x="3488732" y="3432751"/>
                </a:lnTo>
                <a:lnTo>
                  <a:pt x="0" y="3432751"/>
                </a:lnTo>
                <a:lnTo>
                  <a:pt x="0" y="3431630"/>
                </a:lnTo>
                <a:lnTo>
                  <a:pt x="80" y="3431628"/>
                </a:lnTo>
                <a:lnTo>
                  <a:pt x="7516" y="3431628"/>
                </a:lnTo>
                <a:lnTo>
                  <a:pt x="7516" y="3431443"/>
                </a:lnTo>
                <a:lnTo>
                  <a:pt x="179530" y="3427154"/>
                </a:lnTo>
                <a:cubicBezTo>
                  <a:pt x="1965266" y="3337873"/>
                  <a:pt x="3396747" y="1924247"/>
                  <a:pt x="3484471" y="162232"/>
                </a:cubicBezTo>
                <a:lnTo>
                  <a:pt x="3488328" y="6924"/>
                </a:lnTo>
                <a:lnTo>
                  <a:pt x="3488731" y="69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Image 9" descr="Une image contenant habits, Visage humain, texte, personne&#10;&#10;Description générée automatiquement">
            <a:extLst>
              <a:ext uri="{FF2B5EF4-FFF2-40B4-BE49-F238E27FC236}">
                <a16:creationId xmlns:a16="http://schemas.microsoft.com/office/drawing/2014/main" id="{4B3B0AC7-ADD1-4ABB-867B-7346AF9B0688}"/>
              </a:ext>
            </a:extLst>
          </p:cNvPr>
          <p:cNvPicPr>
            <a:picLocks noChangeAspect="1"/>
          </p:cNvPicPr>
          <p:nvPr/>
        </p:nvPicPr>
        <p:blipFill rotWithShape="1">
          <a:blip r:embed="rId2">
            <a:extLst>
              <a:ext uri="{28A0092B-C50C-407E-A947-70E740481C1C}">
                <a14:useLocalDpi xmlns:a14="http://schemas.microsoft.com/office/drawing/2010/main" val="0"/>
              </a:ext>
            </a:extLst>
          </a:blip>
          <a:srcRect l="12183" r="11686"/>
          <a:stretch/>
        </p:blipFill>
        <p:spPr>
          <a:xfrm>
            <a:off x="6967018" y="10"/>
            <a:ext cx="5224982" cy="6863174"/>
          </a:xfrm>
          <a:custGeom>
            <a:avLst/>
            <a:gdLst/>
            <a:ahLst/>
            <a:cxnLst/>
            <a:rect l="l" t="t" r="r" b="b"/>
            <a:pathLst>
              <a:path w="5224982" h="6846790">
                <a:moveTo>
                  <a:pt x="0" y="0"/>
                </a:moveTo>
                <a:lnTo>
                  <a:pt x="5224981" y="0"/>
                </a:lnTo>
                <a:lnTo>
                  <a:pt x="5224981" y="3414038"/>
                </a:lnTo>
                <a:lnTo>
                  <a:pt x="5224982" y="3414038"/>
                </a:lnTo>
                <a:lnTo>
                  <a:pt x="5224981" y="3414080"/>
                </a:lnTo>
                <a:lnTo>
                  <a:pt x="5224981" y="3430264"/>
                </a:lnTo>
                <a:lnTo>
                  <a:pt x="5224578" y="3430264"/>
                </a:lnTo>
                <a:lnTo>
                  <a:pt x="5220721" y="3585201"/>
                </a:lnTo>
                <a:cubicBezTo>
                  <a:pt x="5132997" y="5343007"/>
                  <a:pt x="3701516" y="6753257"/>
                  <a:pt x="1915780" y="6842324"/>
                </a:cubicBezTo>
                <a:lnTo>
                  <a:pt x="1743766" y="6846603"/>
                </a:lnTo>
                <a:lnTo>
                  <a:pt x="1743766" y="6846788"/>
                </a:lnTo>
                <a:lnTo>
                  <a:pt x="1736330" y="6846788"/>
                </a:lnTo>
                <a:lnTo>
                  <a:pt x="1736250" y="6846790"/>
                </a:lnTo>
                <a:lnTo>
                  <a:pt x="1736250" y="6846788"/>
                </a:lnTo>
                <a:lnTo>
                  <a:pt x="0" y="6846788"/>
                </a:lnTo>
                <a:close/>
              </a:path>
            </a:pathLst>
          </a:custGeom>
        </p:spPr>
      </p:pic>
      <p:graphicFrame>
        <p:nvGraphicFramePr>
          <p:cNvPr id="7" name="ZoneTexte 2">
            <a:extLst>
              <a:ext uri="{FF2B5EF4-FFF2-40B4-BE49-F238E27FC236}">
                <a16:creationId xmlns:a16="http://schemas.microsoft.com/office/drawing/2014/main" id="{3B5F7F91-CE76-BEA6-C9AB-C28EE8488A36}"/>
              </a:ext>
            </a:extLst>
          </p:cNvPr>
          <p:cNvGraphicFramePr/>
          <p:nvPr>
            <p:extLst>
              <p:ext uri="{D42A27DB-BD31-4B8C-83A1-F6EECF244321}">
                <p14:modId xmlns:p14="http://schemas.microsoft.com/office/powerpoint/2010/main" val="3141931299"/>
              </p:ext>
            </p:extLst>
          </p:nvPr>
        </p:nvGraphicFramePr>
        <p:xfrm>
          <a:off x="118533" y="-169333"/>
          <a:ext cx="6848485" cy="702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a:extLst>
              <a:ext uri="{FF2B5EF4-FFF2-40B4-BE49-F238E27FC236}">
                <a16:creationId xmlns:a16="http://schemas.microsoft.com/office/drawing/2014/main" id="{D94D0533-A972-AB87-8989-0AF1D520D85E}"/>
              </a:ext>
            </a:extLst>
          </p:cNvPr>
          <p:cNvSpPr txBox="1"/>
          <p:nvPr/>
        </p:nvSpPr>
        <p:spPr>
          <a:xfrm>
            <a:off x="206909" y="5455708"/>
            <a:ext cx="6553200" cy="1200329"/>
          </a:xfrm>
          <a:prstGeom prst="rect">
            <a:avLst/>
          </a:prstGeom>
          <a:noFill/>
        </p:spPr>
        <p:txBody>
          <a:bodyPr wrap="square" rtlCol="0">
            <a:spAutoFit/>
          </a:bodyPr>
          <a:lstStyle/>
          <a:p>
            <a:pPr algn="ctr"/>
            <a:r>
              <a:rPr lang="fr-CA" sz="3600" b="1" dirty="0">
                <a:highlight>
                  <a:srgbClr val="FFFF00"/>
                </a:highlight>
              </a:rPr>
              <a:t>9381 Côte des Saints, Mirabel</a:t>
            </a:r>
          </a:p>
          <a:p>
            <a:pPr algn="ctr"/>
            <a:r>
              <a:rPr lang="fr-CA" sz="3600" b="1" dirty="0">
                <a:highlight>
                  <a:srgbClr val="FFFF00"/>
                </a:highlight>
              </a:rPr>
              <a:t>450-594-0556</a:t>
            </a:r>
          </a:p>
        </p:txBody>
      </p:sp>
    </p:spTree>
    <p:extLst>
      <p:ext uri="{BB962C8B-B14F-4D97-AF65-F5344CB8AC3E}">
        <p14:creationId xmlns:p14="http://schemas.microsoft.com/office/powerpoint/2010/main" val="4192301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254284E-5400-63DB-25DF-4368110F73DB}"/>
              </a:ext>
            </a:extLst>
          </p:cNvPr>
          <p:cNvSpPr txBox="1"/>
          <p:nvPr/>
        </p:nvSpPr>
        <p:spPr>
          <a:xfrm>
            <a:off x="4846222" y="409591"/>
            <a:ext cx="6097904" cy="1477328"/>
          </a:xfrm>
          <a:prstGeom prst="rect">
            <a:avLst/>
          </a:prstGeom>
          <a:noFill/>
        </p:spPr>
        <p:txBody>
          <a:bodyPr wrap="square">
            <a:spAutoFit/>
          </a:bodyPr>
          <a:lstStyle/>
          <a:p>
            <a:pPr algn="l" fontAlgn="base"/>
            <a:r>
              <a:rPr lang="fr-CA" b="0" i="0" dirty="0">
                <a:solidFill>
                  <a:srgbClr val="333333"/>
                </a:solidFill>
                <a:effectLst/>
                <a:latin typeface="Dancing Script"/>
              </a:rPr>
              <a:t>Le répit-gardiennage</a:t>
            </a:r>
          </a:p>
          <a:p>
            <a:pPr algn="l" fontAlgn="base"/>
            <a:r>
              <a:rPr lang="fr-CA" b="0" i="0" dirty="0">
                <a:solidFill>
                  <a:srgbClr val="666666"/>
                </a:solidFill>
                <a:effectLst/>
                <a:latin typeface="Raleway" pitchFamily="2" charset="0"/>
              </a:rPr>
              <a:t>Subventionné par le PACE (programme d’action communautaire pour enfants de Santé Canada), ce service permet aux familles vulnérables d’obtenir un répit via la halte-garderie.</a:t>
            </a:r>
          </a:p>
        </p:txBody>
      </p:sp>
      <p:sp>
        <p:nvSpPr>
          <p:cNvPr id="5" name="ZoneTexte 4">
            <a:extLst>
              <a:ext uri="{FF2B5EF4-FFF2-40B4-BE49-F238E27FC236}">
                <a16:creationId xmlns:a16="http://schemas.microsoft.com/office/drawing/2014/main" id="{931B7635-1361-F62B-FB6B-62F4E47AC788}"/>
              </a:ext>
            </a:extLst>
          </p:cNvPr>
          <p:cNvSpPr txBox="1"/>
          <p:nvPr/>
        </p:nvSpPr>
        <p:spPr>
          <a:xfrm>
            <a:off x="1539240" y="824611"/>
            <a:ext cx="6096000" cy="1304973"/>
          </a:xfrm>
          <a:prstGeom prst="rect">
            <a:avLst/>
          </a:prstGeom>
          <a:noFill/>
        </p:spPr>
        <p:txBody>
          <a:bodyPr wrap="square">
            <a:spAutoFit/>
          </a:bodyPr>
          <a:lstStyle/>
          <a:p>
            <a:pPr fontAlgn="base">
              <a:lnSpc>
                <a:spcPct val="110000"/>
              </a:lnSpc>
              <a:spcAft>
                <a:spcPts val="600"/>
              </a:spcAft>
            </a:pPr>
            <a:r>
              <a:rPr lang="en-US" sz="1800" b="0" i="0" cap="all" dirty="0">
                <a:effectLst/>
              </a:rPr>
              <a:t>NOTRE ADRESSE</a:t>
            </a:r>
          </a:p>
          <a:p>
            <a:pPr algn="l" fontAlgn="base"/>
            <a:r>
              <a:rPr lang="en-US" sz="1800" b="0" i="0" dirty="0">
                <a:effectLst/>
              </a:rPr>
              <a:t>310 rue de </a:t>
            </a:r>
            <a:r>
              <a:rPr lang="en-US" sz="1800" b="0" i="0" dirty="0" err="1">
                <a:effectLst/>
              </a:rPr>
              <a:t>l’Église</a:t>
            </a:r>
            <a:r>
              <a:rPr lang="en-US" sz="1800" b="0" i="0" dirty="0">
                <a:effectLst/>
              </a:rPr>
              <a:t>,</a:t>
            </a:r>
            <a:br>
              <a:rPr lang="en-US" sz="1800" b="0" i="0" dirty="0">
                <a:effectLst/>
              </a:rPr>
            </a:br>
            <a:r>
              <a:rPr lang="en-US" sz="1800" b="1" i="0" dirty="0" err="1">
                <a:effectLst/>
              </a:rPr>
              <a:t>Lachute</a:t>
            </a:r>
            <a:r>
              <a:rPr lang="en-US" sz="1800" b="1" i="0" dirty="0">
                <a:effectLst/>
              </a:rPr>
              <a:t>, QC,</a:t>
            </a:r>
            <a:br>
              <a:rPr lang="en-US" sz="1800" b="1" i="0" dirty="0">
                <a:effectLst/>
              </a:rPr>
            </a:br>
            <a:r>
              <a:rPr lang="en-US" sz="1800" b="0" i="0" dirty="0">
                <a:effectLst/>
              </a:rPr>
              <a:t>J8H 4A8</a:t>
            </a:r>
            <a:endParaRPr lang="fr-CA" dirty="0"/>
          </a:p>
        </p:txBody>
      </p:sp>
      <p:pic>
        <p:nvPicPr>
          <p:cNvPr id="6" name="Image 5" descr="Une image contenant écriture manuscrite, lampe, texte&#10;&#10;Description générée automatiquement">
            <a:extLst>
              <a:ext uri="{FF2B5EF4-FFF2-40B4-BE49-F238E27FC236}">
                <a16:creationId xmlns:a16="http://schemas.microsoft.com/office/drawing/2014/main" id="{900AC43F-E99D-0897-00B2-74A3191A0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415" y="4594096"/>
            <a:ext cx="3811518" cy="2069110"/>
          </a:xfrm>
          <a:prstGeom prst="rect">
            <a:avLst/>
          </a:prstGeom>
        </p:spPr>
      </p:pic>
      <p:sp>
        <p:nvSpPr>
          <p:cNvPr id="8" name="ZoneTexte 7">
            <a:extLst>
              <a:ext uri="{FF2B5EF4-FFF2-40B4-BE49-F238E27FC236}">
                <a16:creationId xmlns:a16="http://schemas.microsoft.com/office/drawing/2014/main" id="{F28ACA46-BF8B-7279-B2C2-9C97E873A703}"/>
              </a:ext>
            </a:extLst>
          </p:cNvPr>
          <p:cNvSpPr txBox="1"/>
          <p:nvPr/>
        </p:nvSpPr>
        <p:spPr>
          <a:xfrm>
            <a:off x="4848126" y="2174318"/>
            <a:ext cx="6096000" cy="923330"/>
          </a:xfrm>
          <a:prstGeom prst="rect">
            <a:avLst/>
          </a:prstGeom>
          <a:noFill/>
        </p:spPr>
        <p:txBody>
          <a:bodyPr wrap="square">
            <a:spAutoFit/>
          </a:bodyPr>
          <a:lstStyle/>
          <a:p>
            <a:pPr algn="l" fontAlgn="base"/>
            <a:r>
              <a:rPr lang="fr-CA" b="0" i="0" dirty="0">
                <a:solidFill>
                  <a:srgbClr val="333333"/>
                </a:solidFill>
                <a:effectLst/>
                <a:latin typeface="Dancing Script"/>
              </a:rPr>
              <a:t>L’accueil-milieu de vie</a:t>
            </a:r>
          </a:p>
          <a:p>
            <a:pPr algn="ctr" fontAlgn="base"/>
            <a:r>
              <a:rPr lang="fr-CA" b="1" i="0" dirty="0">
                <a:solidFill>
                  <a:srgbClr val="666666"/>
                </a:solidFill>
                <a:effectLst/>
                <a:latin typeface="Raleway" pitchFamily="2" charset="0"/>
              </a:rPr>
              <a:t>Le milieu de vie est offert le mardi, mercredi et jeudi de 9h00 à 16h00.</a:t>
            </a:r>
            <a:endParaRPr lang="fr-CA" b="0" i="0" dirty="0">
              <a:solidFill>
                <a:srgbClr val="666666"/>
              </a:solidFill>
              <a:effectLst/>
              <a:latin typeface="Raleway" pitchFamily="2" charset="0"/>
            </a:endParaRPr>
          </a:p>
        </p:txBody>
      </p:sp>
      <p:sp>
        <p:nvSpPr>
          <p:cNvPr id="12" name="ZoneTexte 11">
            <a:extLst>
              <a:ext uri="{FF2B5EF4-FFF2-40B4-BE49-F238E27FC236}">
                <a16:creationId xmlns:a16="http://schemas.microsoft.com/office/drawing/2014/main" id="{ACE477B1-7D6E-C288-4EE9-7259AD9780C1}"/>
              </a:ext>
            </a:extLst>
          </p:cNvPr>
          <p:cNvSpPr txBox="1"/>
          <p:nvPr/>
        </p:nvSpPr>
        <p:spPr>
          <a:xfrm>
            <a:off x="4846222" y="3278953"/>
            <a:ext cx="6097904" cy="1200329"/>
          </a:xfrm>
          <a:prstGeom prst="rect">
            <a:avLst/>
          </a:prstGeom>
          <a:noFill/>
        </p:spPr>
        <p:txBody>
          <a:bodyPr wrap="square">
            <a:spAutoFit/>
          </a:bodyPr>
          <a:lstStyle/>
          <a:p>
            <a:pPr algn="l" fontAlgn="base"/>
            <a:r>
              <a:rPr lang="fr-CA" b="0" i="0" dirty="0">
                <a:solidFill>
                  <a:srgbClr val="333333"/>
                </a:solidFill>
                <a:effectLst/>
                <a:latin typeface="Dancing Script"/>
              </a:rPr>
              <a:t>L’accompagnement</a:t>
            </a:r>
          </a:p>
          <a:p>
            <a:pPr algn="l" fontAlgn="base"/>
            <a:r>
              <a:rPr lang="fr-CA" b="0" i="0" dirty="0">
                <a:solidFill>
                  <a:srgbClr val="666666"/>
                </a:solidFill>
                <a:effectLst/>
                <a:latin typeface="Raleway" pitchFamily="2" charset="0"/>
              </a:rPr>
              <a:t>Ce service permet aux femmes vulnérables ou plus fragiles d’être accompagnées par une intervenante lors des rencontres difficiles et selon leurs besoins.</a:t>
            </a:r>
          </a:p>
        </p:txBody>
      </p:sp>
      <p:sp>
        <p:nvSpPr>
          <p:cNvPr id="14" name="ZoneTexte 13">
            <a:extLst>
              <a:ext uri="{FF2B5EF4-FFF2-40B4-BE49-F238E27FC236}">
                <a16:creationId xmlns:a16="http://schemas.microsoft.com/office/drawing/2014/main" id="{E026C385-9D98-C4F2-FEDE-7F5B786DD12B}"/>
              </a:ext>
            </a:extLst>
          </p:cNvPr>
          <p:cNvSpPr txBox="1"/>
          <p:nvPr/>
        </p:nvSpPr>
        <p:spPr>
          <a:xfrm>
            <a:off x="819396" y="2310889"/>
            <a:ext cx="3170713" cy="800219"/>
          </a:xfrm>
          <a:prstGeom prst="rect">
            <a:avLst/>
          </a:prstGeom>
          <a:noFill/>
        </p:spPr>
        <p:txBody>
          <a:bodyPr wrap="square">
            <a:spAutoFit/>
          </a:bodyPr>
          <a:lstStyle/>
          <a:p>
            <a:pPr algn="ctr" fontAlgn="base"/>
            <a:r>
              <a:rPr lang="fr-CA" b="0" i="0" dirty="0">
                <a:solidFill>
                  <a:srgbClr val="FFFFFF"/>
                </a:solidFill>
                <a:effectLst/>
                <a:latin typeface="Dancing Script"/>
              </a:rPr>
              <a:t>Téléphone</a:t>
            </a:r>
          </a:p>
          <a:p>
            <a:pPr algn="ctr" fontAlgn="base"/>
            <a:r>
              <a:rPr lang="fr-CA" sz="2800" b="0" i="0" u="none" strike="noStrike" dirty="0">
                <a:solidFill>
                  <a:srgbClr val="FFFFFF"/>
                </a:solidFill>
                <a:effectLst/>
                <a:latin typeface="Open Sans" panose="020B0606030504020204" pitchFamily="34" charset="0"/>
                <a:hlinkClick r:id="rId3"/>
              </a:rPr>
              <a:t>(450) 562-7122</a:t>
            </a:r>
            <a:endParaRPr lang="fr-CA" sz="2800" b="0" i="0" dirty="0">
              <a:solidFill>
                <a:srgbClr val="FFFFFF"/>
              </a:solidFill>
              <a:effectLst/>
              <a:latin typeface="Open Sans" panose="020B0606030504020204" pitchFamily="34" charset="0"/>
            </a:endParaRPr>
          </a:p>
        </p:txBody>
      </p:sp>
      <p:sp>
        <p:nvSpPr>
          <p:cNvPr id="16" name="ZoneTexte 15">
            <a:extLst>
              <a:ext uri="{FF2B5EF4-FFF2-40B4-BE49-F238E27FC236}">
                <a16:creationId xmlns:a16="http://schemas.microsoft.com/office/drawing/2014/main" id="{805E4BC4-5AFF-03A2-5A22-96738EC28B7A}"/>
              </a:ext>
            </a:extLst>
          </p:cNvPr>
          <p:cNvSpPr txBox="1"/>
          <p:nvPr/>
        </p:nvSpPr>
        <p:spPr>
          <a:xfrm>
            <a:off x="0" y="3108804"/>
            <a:ext cx="4619501" cy="646331"/>
          </a:xfrm>
          <a:prstGeom prst="rect">
            <a:avLst/>
          </a:prstGeom>
          <a:noFill/>
        </p:spPr>
        <p:txBody>
          <a:bodyPr wrap="square">
            <a:spAutoFit/>
          </a:bodyPr>
          <a:lstStyle/>
          <a:p>
            <a:pPr algn="ctr" fontAlgn="base"/>
            <a:r>
              <a:rPr lang="fr-CA" b="0" i="0" dirty="0">
                <a:solidFill>
                  <a:srgbClr val="FFFFFF"/>
                </a:solidFill>
                <a:effectLst/>
                <a:latin typeface="Dancing Script"/>
              </a:rPr>
              <a:t>Courriel</a:t>
            </a:r>
          </a:p>
          <a:p>
            <a:pPr algn="ctr" fontAlgn="base"/>
            <a:r>
              <a:rPr lang="fr-CA" b="0" i="0" u="none" strike="noStrike" dirty="0">
                <a:solidFill>
                  <a:srgbClr val="FFFFFF"/>
                </a:solidFill>
                <a:effectLst/>
                <a:latin typeface="Open Sans" panose="020B0606030504020204" pitchFamily="34" charset="0"/>
                <a:hlinkClick r:id="rId4"/>
              </a:rPr>
              <a:t>info@cafela.org</a:t>
            </a:r>
            <a:endParaRPr lang="fr-CA" b="0" i="0" dirty="0">
              <a:solidFill>
                <a:srgbClr val="FFFFFF"/>
              </a:solidFill>
              <a:effectLst/>
              <a:latin typeface="Open Sans" panose="020B0606030504020204" pitchFamily="34" charset="0"/>
            </a:endParaRPr>
          </a:p>
        </p:txBody>
      </p:sp>
      <p:pic>
        <p:nvPicPr>
          <p:cNvPr id="18" name="Image 17" descr="Une image contenant Visage humain, personne, plein air, habits&#10;&#10;Description générée automatiquement">
            <a:extLst>
              <a:ext uri="{FF2B5EF4-FFF2-40B4-BE49-F238E27FC236}">
                <a16:creationId xmlns:a16="http://schemas.microsoft.com/office/drawing/2014/main" id="{03F662CB-62FC-0860-1A8F-13ACD37B8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01" y="4090328"/>
            <a:ext cx="4277600" cy="2406150"/>
          </a:xfrm>
          <a:prstGeom prst="rect">
            <a:avLst/>
          </a:prstGeom>
        </p:spPr>
      </p:pic>
    </p:spTree>
    <p:extLst>
      <p:ext uri="{BB962C8B-B14F-4D97-AF65-F5344CB8AC3E}">
        <p14:creationId xmlns:p14="http://schemas.microsoft.com/office/powerpoint/2010/main" val="125667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901EA4-6CA0-4A64-939C-F76E88D155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87A1169-06A0-C138-530D-0A738E561DB5}"/>
              </a:ext>
            </a:extLst>
          </p:cNvPr>
          <p:cNvSpPr>
            <a:spLocks noGrp="1"/>
          </p:cNvSpPr>
          <p:nvPr>
            <p:ph type="title"/>
          </p:nvPr>
        </p:nvSpPr>
        <p:spPr>
          <a:xfrm>
            <a:off x="1077362" y="720435"/>
            <a:ext cx="4855352" cy="1507375"/>
          </a:xfrm>
        </p:spPr>
        <p:txBody>
          <a:bodyPr>
            <a:normAutofit/>
          </a:bodyPr>
          <a:lstStyle/>
          <a:p>
            <a:r>
              <a:rPr lang="fr-CA" dirty="0"/>
              <a:t>La Citadelle de Lachute</a:t>
            </a:r>
            <a:endParaRPr lang="fr-CA"/>
          </a:p>
        </p:txBody>
      </p:sp>
      <p:sp>
        <p:nvSpPr>
          <p:cNvPr id="3" name="Espace réservé du contenu 2">
            <a:extLst>
              <a:ext uri="{FF2B5EF4-FFF2-40B4-BE49-F238E27FC236}">
                <a16:creationId xmlns:a16="http://schemas.microsoft.com/office/drawing/2014/main" id="{57DEC9CC-3661-E188-ADBD-13289D91361F}"/>
              </a:ext>
            </a:extLst>
          </p:cNvPr>
          <p:cNvSpPr>
            <a:spLocks noGrp="1"/>
          </p:cNvSpPr>
          <p:nvPr>
            <p:ph idx="1"/>
          </p:nvPr>
        </p:nvSpPr>
        <p:spPr>
          <a:xfrm>
            <a:off x="1077362" y="2427316"/>
            <a:ext cx="4855352" cy="3513514"/>
          </a:xfrm>
        </p:spPr>
        <p:txBody>
          <a:bodyPr>
            <a:normAutofit lnSpcReduction="10000"/>
          </a:bodyPr>
          <a:lstStyle/>
          <a:p>
            <a:r>
              <a:rPr lang="fr-CA" b="0" i="0" dirty="0">
                <a:effectLst/>
                <a:latin typeface="Abhaya Libre"/>
              </a:rPr>
              <a:t>H</a:t>
            </a:r>
            <a:r>
              <a:rPr lang="fr-CA" b="0" i="0" dirty="0">
                <a:effectLst/>
                <a:latin typeface="Montserrat" panose="00000500000000000000" pitchFamily="2" charset="0"/>
              </a:rPr>
              <a:t> </a:t>
            </a:r>
            <a:r>
              <a:rPr lang="fr-CA" b="0" i="0" dirty="0">
                <a:effectLst/>
                <a:latin typeface="Abhaya Libre"/>
              </a:rPr>
              <a:t>é</a:t>
            </a:r>
            <a:r>
              <a:rPr lang="fr-CA" b="0" i="0" dirty="0">
                <a:effectLst/>
                <a:latin typeface="Montserrat" panose="00000500000000000000" pitchFamily="2" charset="0"/>
              </a:rPr>
              <a:t> </a:t>
            </a:r>
            <a:r>
              <a:rPr lang="fr-CA" b="0" i="0" dirty="0">
                <a:effectLst/>
                <a:latin typeface="Abhaya Libre"/>
              </a:rPr>
              <a:t>b</a:t>
            </a:r>
            <a:r>
              <a:rPr lang="fr-CA" b="0" i="0" dirty="0">
                <a:effectLst/>
                <a:latin typeface="Montserrat" panose="00000500000000000000" pitchFamily="2" charset="0"/>
              </a:rPr>
              <a:t> </a:t>
            </a:r>
            <a:r>
              <a:rPr lang="fr-CA" b="0" i="0" dirty="0">
                <a:effectLst/>
                <a:latin typeface="Abhaya Libre"/>
              </a:rPr>
              <a:t>e</a:t>
            </a:r>
            <a:r>
              <a:rPr lang="fr-CA" b="0" i="0" dirty="0">
                <a:effectLst/>
                <a:latin typeface="Montserrat" panose="00000500000000000000" pitchFamily="2" charset="0"/>
              </a:rPr>
              <a:t> </a:t>
            </a:r>
            <a:r>
              <a:rPr lang="fr-CA" b="0" i="0" dirty="0">
                <a:effectLst/>
                <a:latin typeface="Abhaya Libre"/>
              </a:rPr>
              <a:t>r</a:t>
            </a:r>
            <a:r>
              <a:rPr lang="fr-CA" b="0" i="0" dirty="0">
                <a:effectLst/>
                <a:latin typeface="Montserrat" panose="00000500000000000000" pitchFamily="2" charset="0"/>
              </a:rPr>
              <a:t> </a:t>
            </a:r>
            <a:r>
              <a:rPr lang="fr-CA" b="0" i="0" dirty="0">
                <a:effectLst/>
                <a:latin typeface="Abhaya Libre"/>
              </a:rPr>
              <a:t>g</a:t>
            </a:r>
            <a:r>
              <a:rPr lang="fr-CA" b="0" i="0" dirty="0">
                <a:effectLst/>
                <a:latin typeface="Montserrat" panose="00000500000000000000" pitchFamily="2" charset="0"/>
              </a:rPr>
              <a:t> </a:t>
            </a:r>
            <a:r>
              <a:rPr lang="fr-CA" b="0" i="0" dirty="0">
                <a:effectLst/>
                <a:latin typeface="Abhaya Libre"/>
              </a:rPr>
              <a:t>e</a:t>
            </a:r>
            <a:r>
              <a:rPr lang="fr-CA" b="0" i="0" dirty="0">
                <a:effectLst/>
                <a:latin typeface="Montserrat" panose="00000500000000000000" pitchFamily="2" charset="0"/>
              </a:rPr>
              <a:t> </a:t>
            </a:r>
            <a:r>
              <a:rPr lang="fr-CA" b="0" i="0" dirty="0">
                <a:effectLst/>
                <a:latin typeface="Abhaya Libre"/>
              </a:rPr>
              <a:t>m</a:t>
            </a:r>
            <a:r>
              <a:rPr lang="fr-CA" b="0" i="0" dirty="0">
                <a:effectLst/>
                <a:latin typeface="Montserrat" panose="00000500000000000000" pitchFamily="2" charset="0"/>
              </a:rPr>
              <a:t> </a:t>
            </a:r>
            <a:r>
              <a:rPr lang="fr-CA" b="0" i="0" dirty="0">
                <a:effectLst/>
                <a:latin typeface="Abhaya Libre"/>
              </a:rPr>
              <a:t>e</a:t>
            </a:r>
            <a:r>
              <a:rPr lang="fr-CA" b="0" i="0" dirty="0">
                <a:effectLst/>
                <a:latin typeface="Montserrat" panose="00000500000000000000" pitchFamily="2" charset="0"/>
              </a:rPr>
              <a:t> </a:t>
            </a:r>
            <a:r>
              <a:rPr lang="fr-CA" b="0" i="0" dirty="0">
                <a:effectLst/>
                <a:latin typeface="Abhaya Libre"/>
              </a:rPr>
              <a:t>n</a:t>
            </a:r>
            <a:r>
              <a:rPr lang="fr-CA" b="0" i="0" dirty="0">
                <a:effectLst/>
                <a:latin typeface="Montserrat" panose="00000500000000000000" pitchFamily="2" charset="0"/>
              </a:rPr>
              <a:t> </a:t>
            </a:r>
            <a:r>
              <a:rPr lang="fr-CA" b="0" i="0" dirty="0">
                <a:effectLst/>
                <a:latin typeface="Abhaya Libre"/>
              </a:rPr>
              <a:t>t</a:t>
            </a:r>
            <a:r>
              <a:rPr lang="fr-CA" b="0" i="0" dirty="0">
                <a:effectLst/>
                <a:latin typeface="Montserrat" panose="00000500000000000000" pitchFamily="2" charset="0"/>
              </a:rPr>
              <a:t> </a:t>
            </a:r>
            <a:r>
              <a:rPr lang="fr-CA" b="0" i="0" dirty="0">
                <a:effectLst/>
                <a:latin typeface="Abhaya Libre"/>
              </a:rPr>
              <a:t> </a:t>
            </a:r>
            <a:r>
              <a:rPr lang="fr-CA" b="0" i="0" dirty="0" err="1">
                <a:effectLst/>
                <a:latin typeface="Abhaya Libre"/>
              </a:rPr>
              <a:t>t</a:t>
            </a:r>
            <a:r>
              <a:rPr lang="fr-CA" b="0" i="0" dirty="0">
                <a:effectLst/>
                <a:latin typeface="Montserrat" panose="00000500000000000000" pitchFamily="2" charset="0"/>
              </a:rPr>
              <a:t> </a:t>
            </a:r>
            <a:r>
              <a:rPr lang="fr-CA" b="0" i="0" dirty="0">
                <a:effectLst/>
                <a:latin typeface="Abhaya Libre"/>
              </a:rPr>
              <a:t>e</a:t>
            </a:r>
            <a:r>
              <a:rPr lang="fr-CA" b="0" i="0" dirty="0">
                <a:effectLst/>
                <a:latin typeface="Montserrat" panose="00000500000000000000" pitchFamily="2" charset="0"/>
              </a:rPr>
              <a:t> </a:t>
            </a:r>
            <a:r>
              <a:rPr lang="fr-CA" b="0" i="0" dirty="0">
                <a:effectLst/>
                <a:latin typeface="Abhaya Libre"/>
              </a:rPr>
              <a:t>m</a:t>
            </a:r>
            <a:r>
              <a:rPr lang="fr-CA" b="0" i="0" dirty="0">
                <a:effectLst/>
                <a:latin typeface="Montserrat" panose="00000500000000000000" pitchFamily="2" charset="0"/>
              </a:rPr>
              <a:t> </a:t>
            </a:r>
            <a:r>
              <a:rPr lang="fr-CA" b="0" i="0" dirty="0">
                <a:effectLst/>
                <a:latin typeface="Abhaya Libre"/>
              </a:rPr>
              <a:t>p</a:t>
            </a:r>
            <a:r>
              <a:rPr lang="fr-CA" b="0" i="0" dirty="0">
                <a:effectLst/>
                <a:latin typeface="Montserrat" panose="00000500000000000000" pitchFamily="2" charset="0"/>
              </a:rPr>
              <a:t> </a:t>
            </a:r>
            <a:r>
              <a:rPr lang="fr-CA" b="0" i="0" dirty="0">
                <a:effectLst/>
                <a:latin typeface="Abhaya Libre"/>
              </a:rPr>
              <a:t>o</a:t>
            </a:r>
            <a:r>
              <a:rPr lang="fr-CA" b="0" i="0" dirty="0">
                <a:effectLst/>
                <a:latin typeface="Montserrat" panose="00000500000000000000" pitchFamily="2" charset="0"/>
              </a:rPr>
              <a:t> </a:t>
            </a:r>
            <a:r>
              <a:rPr lang="fr-CA" b="0" i="0" dirty="0">
                <a:effectLst/>
                <a:latin typeface="Abhaya Libre"/>
              </a:rPr>
              <a:t>r</a:t>
            </a:r>
            <a:r>
              <a:rPr lang="fr-CA" b="0" i="0" dirty="0">
                <a:effectLst/>
                <a:latin typeface="Montserrat" panose="00000500000000000000" pitchFamily="2" charset="0"/>
              </a:rPr>
              <a:t> </a:t>
            </a:r>
            <a:r>
              <a:rPr lang="fr-CA" b="0" i="0" dirty="0">
                <a:effectLst/>
                <a:latin typeface="Abhaya Libre"/>
              </a:rPr>
              <a:t>a</a:t>
            </a:r>
            <a:r>
              <a:rPr lang="fr-CA" b="0" i="0" dirty="0">
                <a:effectLst/>
                <a:latin typeface="Montserrat" panose="00000500000000000000" pitchFamily="2" charset="0"/>
              </a:rPr>
              <a:t> </a:t>
            </a:r>
            <a:r>
              <a:rPr lang="fr-CA" b="0" i="0" dirty="0">
                <a:effectLst/>
                <a:latin typeface="Abhaya Libre"/>
              </a:rPr>
              <a:t>i</a:t>
            </a:r>
            <a:r>
              <a:rPr lang="fr-CA" b="0" i="0" dirty="0">
                <a:effectLst/>
                <a:latin typeface="Montserrat" panose="00000500000000000000" pitchFamily="2" charset="0"/>
              </a:rPr>
              <a:t> </a:t>
            </a:r>
            <a:r>
              <a:rPr lang="fr-CA" b="0" i="0" dirty="0">
                <a:effectLst/>
                <a:latin typeface="Abhaya Libre"/>
              </a:rPr>
              <a:t>r</a:t>
            </a:r>
            <a:r>
              <a:rPr lang="fr-CA" b="0" i="0" dirty="0">
                <a:effectLst/>
                <a:latin typeface="Montserrat" panose="00000500000000000000" pitchFamily="2" charset="0"/>
              </a:rPr>
              <a:t> </a:t>
            </a:r>
            <a:r>
              <a:rPr lang="fr-CA" b="0" i="0" dirty="0">
                <a:effectLst/>
                <a:latin typeface="Abhaya Libre"/>
              </a:rPr>
              <a:t>e</a:t>
            </a:r>
            <a:endParaRPr lang="fr-CA" b="0" i="0" dirty="0">
              <a:effectLst/>
              <a:latin typeface="Montserrat" panose="00000500000000000000" pitchFamily="2" charset="0"/>
            </a:endParaRPr>
          </a:p>
          <a:p>
            <a:r>
              <a:rPr lang="fr-CA" b="0" i="0" dirty="0">
                <a:effectLst/>
                <a:latin typeface="Abhaya Libre"/>
              </a:rPr>
              <a:t>Un répit d’urgence pour mieux prendre soin de soi une étape à la fois</a:t>
            </a:r>
          </a:p>
          <a:p>
            <a:r>
              <a:rPr lang="fr-CA" b="0" i="0" dirty="0">
                <a:effectLst/>
                <a:latin typeface="Montserrat" panose="00000500000000000000" pitchFamily="2" charset="0"/>
              </a:rPr>
              <a:t>Reprenez le contrôle de votre vie dans un milieu de vie confortable et sécuritaire avec l’accompagnement d’une équipe professionnelle.</a:t>
            </a:r>
          </a:p>
          <a:p>
            <a:r>
              <a:rPr lang="fr-CA" dirty="0"/>
              <a:t>Écoute bienveillante 24/7 </a:t>
            </a:r>
          </a:p>
          <a:p>
            <a:r>
              <a:rPr lang="fr-CA" dirty="0"/>
              <a:t>450-562-7797</a:t>
            </a:r>
          </a:p>
        </p:txBody>
      </p:sp>
      <p:sp>
        <p:nvSpPr>
          <p:cNvPr id="12" name="Freeform: Shape 11">
            <a:extLst>
              <a:ext uri="{FF2B5EF4-FFF2-40B4-BE49-F238E27FC236}">
                <a16:creationId xmlns:a16="http://schemas.microsoft.com/office/drawing/2014/main" id="{7E3B2BA1-50FC-4574-838F-AB0B5B93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3268" y="3431554"/>
            <a:ext cx="3488732" cy="3432751"/>
          </a:xfrm>
          <a:custGeom>
            <a:avLst/>
            <a:gdLst>
              <a:gd name="connsiteX0" fmla="*/ 3488731 w 3488732"/>
              <a:gd name="connsiteY0" fmla="*/ 0 h 3432751"/>
              <a:gd name="connsiteX1" fmla="*/ 3488732 w 3488732"/>
              <a:gd name="connsiteY1" fmla="*/ 0 h 3432751"/>
              <a:gd name="connsiteX2" fmla="*/ 3488732 w 3488732"/>
              <a:gd name="connsiteY2" fmla="*/ 3432751 h 3432751"/>
              <a:gd name="connsiteX3" fmla="*/ 0 w 3488732"/>
              <a:gd name="connsiteY3" fmla="*/ 3432751 h 3432751"/>
              <a:gd name="connsiteX4" fmla="*/ 0 w 3488732"/>
              <a:gd name="connsiteY4" fmla="*/ 3431630 h 3432751"/>
              <a:gd name="connsiteX5" fmla="*/ 80 w 3488732"/>
              <a:gd name="connsiteY5" fmla="*/ 3431628 h 3432751"/>
              <a:gd name="connsiteX6" fmla="*/ 7516 w 3488732"/>
              <a:gd name="connsiteY6" fmla="*/ 3431628 h 3432751"/>
              <a:gd name="connsiteX7" fmla="*/ 7516 w 3488732"/>
              <a:gd name="connsiteY7" fmla="*/ 3431443 h 3432751"/>
              <a:gd name="connsiteX8" fmla="*/ 179530 w 3488732"/>
              <a:gd name="connsiteY8" fmla="*/ 3427154 h 3432751"/>
              <a:gd name="connsiteX9" fmla="*/ 3484471 w 3488732"/>
              <a:gd name="connsiteY9" fmla="*/ 162232 h 3432751"/>
              <a:gd name="connsiteX10" fmla="*/ 3488328 w 3488732"/>
              <a:gd name="connsiteY10" fmla="*/ 6924 h 3432751"/>
              <a:gd name="connsiteX11" fmla="*/ 3488731 w 3488732"/>
              <a:gd name="connsiteY11" fmla="*/ 6924 h 343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8732" h="3432751">
                <a:moveTo>
                  <a:pt x="3488731" y="0"/>
                </a:moveTo>
                <a:lnTo>
                  <a:pt x="3488732" y="0"/>
                </a:lnTo>
                <a:lnTo>
                  <a:pt x="3488732" y="3432751"/>
                </a:lnTo>
                <a:lnTo>
                  <a:pt x="0" y="3432751"/>
                </a:lnTo>
                <a:lnTo>
                  <a:pt x="0" y="3431630"/>
                </a:lnTo>
                <a:lnTo>
                  <a:pt x="80" y="3431628"/>
                </a:lnTo>
                <a:lnTo>
                  <a:pt x="7516" y="3431628"/>
                </a:lnTo>
                <a:lnTo>
                  <a:pt x="7516" y="3431443"/>
                </a:lnTo>
                <a:lnTo>
                  <a:pt x="179530" y="3427154"/>
                </a:lnTo>
                <a:cubicBezTo>
                  <a:pt x="1965266" y="3337873"/>
                  <a:pt x="3396747" y="1924247"/>
                  <a:pt x="3484471" y="162232"/>
                </a:cubicBezTo>
                <a:lnTo>
                  <a:pt x="3488328" y="6924"/>
                </a:lnTo>
                <a:lnTo>
                  <a:pt x="3488731" y="69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descr="Une image contenant coucher de soleil, nature, plein air, nuage&#10;&#10;Description générée automatiquement">
            <a:extLst>
              <a:ext uri="{FF2B5EF4-FFF2-40B4-BE49-F238E27FC236}">
                <a16:creationId xmlns:a16="http://schemas.microsoft.com/office/drawing/2014/main" id="{758EB2FD-74B6-FA85-0A1D-A20847A4C38A}"/>
              </a:ext>
            </a:extLst>
          </p:cNvPr>
          <p:cNvPicPr>
            <a:picLocks noChangeAspect="1"/>
          </p:cNvPicPr>
          <p:nvPr/>
        </p:nvPicPr>
        <p:blipFill rotWithShape="1">
          <a:blip r:embed="rId2">
            <a:extLst>
              <a:ext uri="{28A0092B-C50C-407E-A947-70E740481C1C}">
                <a14:useLocalDpi xmlns:a14="http://schemas.microsoft.com/office/drawing/2010/main" val="0"/>
              </a:ext>
            </a:extLst>
          </a:blip>
          <a:srcRect t="22417" b="5339"/>
          <a:stretch/>
        </p:blipFill>
        <p:spPr>
          <a:xfrm>
            <a:off x="6967018" y="10"/>
            <a:ext cx="5224982" cy="6863174"/>
          </a:xfrm>
          <a:custGeom>
            <a:avLst/>
            <a:gdLst/>
            <a:ahLst/>
            <a:cxnLst/>
            <a:rect l="l" t="t" r="r" b="b"/>
            <a:pathLst>
              <a:path w="5224982" h="6846790">
                <a:moveTo>
                  <a:pt x="0" y="0"/>
                </a:moveTo>
                <a:lnTo>
                  <a:pt x="5224981" y="0"/>
                </a:lnTo>
                <a:lnTo>
                  <a:pt x="5224981" y="3414038"/>
                </a:lnTo>
                <a:lnTo>
                  <a:pt x="5224982" y="3414038"/>
                </a:lnTo>
                <a:lnTo>
                  <a:pt x="5224981" y="3414080"/>
                </a:lnTo>
                <a:lnTo>
                  <a:pt x="5224981" y="3430264"/>
                </a:lnTo>
                <a:lnTo>
                  <a:pt x="5224578" y="3430264"/>
                </a:lnTo>
                <a:lnTo>
                  <a:pt x="5220721" y="3585201"/>
                </a:lnTo>
                <a:cubicBezTo>
                  <a:pt x="5132997" y="5343007"/>
                  <a:pt x="3701516" y="6753257"/>
                  <a:pt x="1915780" y="6842324"/>
                </a:cubicBezTo>
                <a:lnTo>
                  <a:pt x="1743766" y="6846603"/>
                </a:lnTo>
                <a:lnTo>
                  <a:pt x="1743766" y="6846788"/>
                </a:lnTo>
                <a:lnTo>
                  <a:pt x="1736330" y="6846788"/>
                </a:lnTo>
                <a:lnTo>
                  <a:pt x="1736250" y="6846790"/>
                </a:lnTo>
                <a:lnTo>
                  <a:pt x="1736250" y="6846788"/>
                </a:lnTo>
                <a:lnTo>
                  <a:pt x="0" y="6846788"/>
                </a:lnTo>
                <a:close/>
              </a:path>
            </a:pathLst>
          </a:custGeom>
        </p:spPr>
      </p:pic>
    </p:spTree>
    <p:extLst>
      <p:ext uri="{BB962C8B-B14F-4D97-AF65-F5344CB8AC3E}">
        <p14:creationId xmlns:p14="http://schemas.microsoft.com/office/powerpoint/2010/main" val="298647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Freeform: Shape 1031">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34" name="Rectangle 1033">
            <a:extLst>
              <a:ext uri="{FF2B5EF4-FFF2-40B4-BE49-F238E27FC236}">
                <a16:creationId xmlns:a16="http://schemas.microsoft.com/office/drawing/2014/main" id="{3509C681-8290-4C12-BFC0-F0B59D360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A45EF505-82D2-AC6B-138E-C31B5F0F32BC}"/>
              </a:ext>
            </a:extLst>
          </p:cNvPr>
          <p:cNvSpPr>
            <a:spLocks noChangeArrowheads="1"/>
          </p:cNvSpPr>
          <p:nvPr/>
        </p:nvSpPr>
        <p:spPr bwMode="auto">
          <a:xfrm>
            <a:off x="457532" y="539888"/>
            <a:ext cx="5088467" cy="585999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110000"/>
              </a:lnSpc>
              <a:spcBef>
                <a:spcPct val="0"/>
              </a:spcBef>
              <a:spcAft>
                <a:spcPts val="600"/>
              </a:spcAft>
              <a:buClrTx/>
              <a:buSzTx/>
              <a:buFontTx/>
              <a:buNone/>
              <a:tabLst/>
            </a:pPr>
            <a:r>
              <a:rPr kumimoji="0" lang="en-US" altLang="fr-FR" sz="2400" b="0" i="0" u="none" strike="noStrike" cap="none" normalizeH="0" baseline="0" dirty="0">
                <a:ln>
                  <a:noFill/>
                </a:ln>
                <a:effectLst/>
                <a:latin typeface="+mn-lt"/>
              </a:rPr>
              <a:t>Pour nous </a:t>
            </a:r>
            <a:r>
              <a:rPr kumimoji="0" lang="en-US" altLang="fr-FR" sz="2400" b="0" i="0" u="none" strike="noStrike" cap="none" normalizeH="0" baseline="0" dirty="0" err="1">
                <a:ln>
                  <a:noFill/>
                </a:ln>
                <a:effectLst/>
                <a:latin typeface="+mn-lt"/>
              </a:rPr>
              <a:t>joindre</a:t>
            </a:r>
            <a:endParaRPr kumimoji="0" lang="en-US" altLang="fr-FR" sz="2400" b="0" i="0" u="none" strike="noStrike" cap="none" normalizeH="0" baseline="0" dirty="0">
              <a:ln>
                <a:noFill/>
              </a:ln>
              <a:effectLst/>
              <a:latin typeface="+mn-lt"/>
            </a:endParaRPr>
          </a:p>
          <a:p>
            <a:pPr marL="0" marR="0" lvl="0" indent="0" eaLnBrk="1" fontAlgn="base" hangingPunct="1">
              <a:lnSpc>
                <a:spcPct val="110000"/>
              </a:lnSpc>
              <a:spcBef>
                <a:spcPct val="0"/>
              </a:spcBef>
              <a:spcAft>
                <a:spcPts val="600"/>
              </a:spcAft>
              <a:buClrTx/>
              <a:buSzTx/>
              <a:buFontTx/>
              <a:buNone/>
              <a:tabLst/>
            </a:pPr>
            <a:r>
              <a:rPr kumimoji="0" lang="en-US" altLang="fr-FR" sz="2400" b="0" i="0" u="none" strike="noStrike" cap="none" normalizeH="0" baseline="0" dirty="0" err="1">
                <a:ln>
                  <a:noFill/>
                </a:ln>
                <a:effectLst/>
                <a:latin typeface="+mn-lt"/>
              </a:rPr>
              <a:t>Téléphone</a:t>
            </a:r>
            <a:r>
              <a:rPr kumimoji="0" lang="en-US" altLang="fr-FR" sz="2400" b="0" i="0" u="none" strike="noStrike" cap="none" normalizeH="0" baseline="0" dirty="0">
                <a:ln>
                  <a:noFill/>
                </a:ln>
                <a:effectLst/>
                <a:latin typeface="+mn-lt"/>
              </a:rPr>
              <a:t> : </a:t>
            </a:r>
            <a:r>
              <a:rPr kumimoji="0" lang="en-US" altLang="fr-FR" sz="2400" b="1" i="0" u="none" strike="noStrike" cap="none" normalizeH="0" baseline="0" dirty="0">
                <a:ln>
                  <a:noFill/>
                </a:ln>
                <a:effectLst/>
                <a:latin typeface="+mn-lt"/>
                <a:hlinkClick r:id="rId2"/>
              </a:rPr>
              <a:t>450 565-6231</a:t>
            </a:r>
            <a:br>
              <a:rPr kumimoji="0" lang="en-US" altLang="fr-FR" sz="2400" b="0" i="0" u="none" strike="noStrike" cap="none" normalizeH="0" baseline="0" dirty="0">
                <a:ln>
                  <a:noFill/>
                </a:ln>
                <a:effectLst/>
                <a:latin typeface="+mn-lt"/>
              </a:rPr>
            </a:br>
            <a:r>
              <a:rPr kumimoji="0" lang="en-US" altLang="fr-FR" sz="2400" b="0" i="0" u="none" strike="noStrike" cap="none" normalizeH="0" baseline="0" dirty="0">
                <a:ln>
                  <a:noFill/>
                </a:ln>
                <a:effectLst/>
                <a:latin typeface="+mn-lt"/>
              </a:rPr>
              <a:t>Sans frais : </a:t>
            </a:r>
            <a:r>
              <a:rPr kumimoji="0" lang="en-US" altLang="fr-FR" sz="2400" b="0" i="0" u="none" strike="noStrike" cap="none" normalizeH="0" baseline="0" dirty="0">
                <a:ln>
                  <a:noFill/>
                </a:ln>
                <a:effectLst/>
                <a:latin typeface="+mn-lt"/>
                <a:hlinkClick r:id="rId3"/>
              </a:rPr>
              <a:t>1 866 867-7791</a:t>
            </a:r>
            <a:endParaRPr kumimoji="0" lang="en-US" altLang="fr-FR" sz="2400" b="0" i="0" u="none" strike="noStrike" cap="none" normalizeH="0" baseline="0" dirty="0">
              <a:ln>
                <a:noFill/>
              </a:ln>
              <a:effectLst/>
              <a:latin typeface="+mn-lt"/>
            </a:endParaRPr>
          </a:p>
          <a:p>
            <a:pPr marL="0" marR="0" lvl="0" indent="0" eaLnBrk="1" fontAlgn="base" hangingPunct="1">
              <a:lnSpc>
                <a:spcPct val="110000"/>
              </a:lnSpc>
              <a:spcBef>
                <a:spcPct val="0"/>
              </a:spcBef>
              <a:spcAft>
                <a:spcPts val="600"/>
              </a:spcAft>
              <a:buClrTx/>
              <a:buSzTx/>
              <a:buFontTx/>
              <a:buNone/>
              <a:tabLst/>
            </a:pPr>
            <a:endParaRPr lang="en-US" altLang="fr-FR" sz="2400" dirty="0">
              <a:latin typeface="+mn-lt"/>
            </a:endParaRPr>
          </a:p>
          <a:p>
            <a:pPr marL="0" marR="0" lvl="0" indent="0" eaLnBrk="1" fontAlgn="base" hangingPunct="1">
              <a:lnSpc>
                <a:spcPct val="110000"/>
              </a:lnSpc>
              <a:spcBef>
                <a:spcPct val="0"/>
              </a:spcBef>
              <a:spcAft>
                <a:spcPts val="600"/>
              </a:spcAft>
              <a:buClrTx/>
              <a:buSzTx/>
              <a:buFontTx/>
              <a:buNone/>
              <a:tabLst/>
            </a:pPr>
            <a:r>
              <a:rPr kumimoji="0" lang="en-US" altLang="fr-FR" sz="3200" b="1" i="0" u="none" strike="noStrike" cap="none" normalizeH="0" baseline="0" dirty="0">
                <a:ln>
                  <a:noFill/>
                </a:ln>
                <a:effectLst/>
                <a:latin typeface="+mn-lt"/>
              </a:rPr>
              <a:t>St-Jérôme</a:t>
            </a:r>
          </a:p>
          <a:p>
            <a:pPr marL="0" marR="0" lvl="0" indent="0" eaLnBrk="1" fontAlgn="base" hangingPunct="1">
              <a:lnSpc>
                <a:spcPct val="110000"/>
              </a:lnSpc>
              <a:spcBef>
                <a:spcPct val="0"/>
              </a:spcBef>
              <a:spcAft>
                <a:spcPts val="600"/>
              </a:spcAft>
              <a:buClrTx/>
              <a:buSzTx/>
              <a:buFontTx/>
              <a:buNone/>
              <a:tabLst/>
            </a:pPr>
            <a:r>
              <a:rPr kumimoji="0" lang="en-US" altLang="fr-FR" sz="2400" b="0" i="0" u="none" strike="noStrike" cap="none" normalizeH="0" baseline="0" dirty="0">
                <a:ln>
                  <a:noFill/>
                </a:ln>
                <a:effectLst/>
                <a:latin typeface="+mn-lt"/>
              </a:rPr>
              <a:t>              </a:t>
            </a:r>
            <a:r>
              <a:rPr kumimoji="0" lang="en-US" altLang="fr-FR" sz="2400" b="0" i="0" u="none" strike="noStrike" cap="none" normalizeH="0" baseline="0" dirty="0" err="1">
                <a:ln>
                  <a:noFill/>
                </a:ln>
                <a:effectLst/>
                <a:latin typeface="+mn-lt"/>
              </a:rPr>
              <a:t>Ligne-ressource</a:t>
            </a:r>
            <a:r>
              <a:rPr kumimoji="0" lang="en-US" altLang="fr-FR" sz="2400" b="0" i="0" u="none" strike="noStrike" cap="none" normalizeH="0" baseline="0" dirty="0">
                <a:ln>
                  <a:noFill/>
                </a:ln>
                <a:effectLst/>
                <a:latin typeface="+mn-lt"/>
              </a:rPr>
              <a:t> </a:t>
            </a:r>
            <a:r>
              <a:rPr kumimoji="0" lang="en-US" altLang="fr-FR" sz="2400" b="0" i="0" u="none" strike="noStrike" cap="none" normalizeH="0" baseline="0" dirty="0" err="1">
                <a:ln>
                  <a:noFill/>
                </a:ln>
                <a:effectLst/>
                <a:latin typeface="+mn-lt"/>
              </a:rPr>
              <a:t>en</a:t>
            </a:r>
            <a:r>
              <a:rPr kumimoji="0" lang="en-US" altLang="fr-FR" sz="2400" b="0" i="0" u="none" strike="noStrike" cap="none" normalizeH="0" baseline="0" dirty="0">
                <a:ln>
                  <a:noFill/>
                </a:ln>
                <a:effectLst/>
                <a:latin typeface="+mn-lt"/>
              </a:rPr>
              <a:t> </a:t>
            </a:r>
            <a:r>
              <a:rPr kumimoji="0" lang="en-US" altLang="fr-FR" sz="2400" b="0" i="0" u="none" strike="noStrike" cap="none" normalizeH="0" baseline="0" dirty="0" err="1">
                <a:ln>
                  <a:noFill/>
                </a:ln>
                <a:effectLst/>
                <a:latin typeface="+mn-lt"/>
              </a:rPr>
              <a:t>agression</a:t>
            </a:r>
            <a:r>
              <a:rPr kumimoji="0" lang="en-US" altLang="fr-FR" sz="2400" b="0" i="0" u="none" strike="noStrike" cap="none" normalizeH="0" baseline="0" dirty="0">
                <a:ln>
                  <a:noFill/>
                </a:ln>
                <a:effectLst/>
                <a:latin typeface="+mn-lt"/>
              </a:rPr>
              <a:t> </a:t>
            </a:r>
            <a:r>
              <a:rPr kumimoji="0" lang="en-US" altLang="fr-FR" sz="2400" b="0" i="0" u="none" strike="noStrike" cap="none" normalizeH="0" baseline="0" dirty="0" err="1">
                <a:ln>
                  <a:noFill/>
                </a:ln>
                <a:effectLst/>
                <a:latin typeface="+mn-lt"/>
              </a:rPr>
              <a:t>sexuelle</a:t>
            </a:r>
            <a:r>
              <a:rPr kumimoji="0" lang="en-US" altLang="fr-FR" sz="2400" b="0" i="0" u="none" strike="noStrike" cap="none" normalizeH="0" baseline="0" dirty="0">
                <a:ln>
                  <a:noFill/>
                </a:ln>
                <a:effectLst/>
                <a:latin typeface="+mn-lt"/>
              </a:rPr>
              <a:t> 24/7 :</a:t>
            </a:r>
            <a:br>
              <a:rPr kumimoji="0" lang="en-US" altLang="fr-FR" sz="2400" b="0" i="0" u="none" strike="noStrike" cap="none" normalizeH="0" baseline="0" dirty="0">
                <a:ln>
                  <a:noFill/>
                </a:ln>
                <a:effectLst/>
                <a:latin typeface="+mn-lt"/>
              </a:rPr>
            </a:br>
            <a:r>
              <a:rPr kumimoji="0" lang="en-US" altLang="fr-FR" sz="2400" b="1" i="0" u="none" strike="noStrike" cap="none" normalizeH="0" baseline="0" dirty="0">
                <a:ln>
                  <a:noFill/>
                </a:ln>
                <a:effectLst/>
                <a:latin typeface="+mn-lt"/>
                <a:hlinkClick r:id="rId4"/>
              </a:rPr>
              <a:t>1 888 933-9007</a:t>
            </a:r>
            <a:endParaRPr kumimoji="0" lang="en-US" altLang="fr-FR" sz="2400" b="0" i="0" u="none" strike="noStrike" cap="none" normalizeH="0" baseline="0" dirty="0">
              <a:ln>
                <a:noFill/>
              </a:ln>
              <a:effectLst/>
              <a:latin typeface="+mn-lt"/>
            </a:endParaRPr>
          </a:p>
          <a:p>
            <a:pPr marL="0" marR="0" lvl="0" indent="0" eaLnBrk="1" fontAlgn="base" hangingPunct="1">
              <a:lnSpc>
                <a:spcPct val="110000"/>
              </a:lnSpc>
              <a:spcBef>
                <a:spcPct val="0"/>
              </a:spcBef>
              <a:spcAft>
                <a:spcPts val="600"/>
              </a:spcAft>
              <a:buClrTx/>
              <a:buSzTx/>
              <a:buFontTx/>
              <a:buChar char="•"/>
              <a:tabLst/>
            </a:pPr>
            <a:r>
              <a:rPr kumimoji="0" lang="en-US" altLang="fr-FR" sz="2400" b="0" i="0" u="none" strike="noStrike" cap="none" normalizeH="0" baseline="0" dirty="0">
                <a:ln>
                  <a:noFill/>
                </a:ln>
                <a:effectLst/>
                <a:latin typeface="+mn-lt"/>
                <a:hlinkClick r:id="rId5"/>
              </a:rPr>
              <a:t>Aide </a:t>
            </a:r>
            <a:r>
              <a:rPr kumimoji="0" lang="en-US" altLang="fr-FR" sz="2400" b="0" i="0" u="none" strike="noStrike" cap="none" normalizeH="0" baseline="0" dirty="0" err="1">
                <a:ln>
                  <a:noFill/>
                </a:ln>
                <a:effectLst/>
                <a:latin typeface="+mn-lt"/>
                <a:hlinkClick r:id="rId5"/>
              </a:rPr>
              <a:t>directe</a:t>
            </a:r>
            <a:endParaRPr kumimoji="0" lang="en-US" altLang="fr-FR" sz="2400" b="0" i="0" u="none" strike="noStrike" cap="none" normalizeH="0" baseline="0" dirty="0">
              <a:ln>
                <a:noFill/>
              </a:ln>
              <a:effectLst/>
              <a:latin typeface="+mn-lt"/>
            </a:endParaRPr>
          </a:p>
          <a:p>
            <a:pPr marL="0" marR="0" lvl="0" indent="0" eaLnBrk="1" fontAlgn="base" hangingPunct="1">
              <a:lnSpc>
                <a:spcPct val="110000"/>
              </a:lnSpc>
              <a:spcBef>
                <a:spcPct val="0"/>
              </a:spcBef>
              <a:spcAft>
                <a:spcPts val="600"/>
              </a:spcAft>
              <a:buClrTx/>
              <a:buSzTx/>
              <a:buFontTx/>
              <a:buChar char="•"/>
              <a:tabLst/>
            </a:pPr>
            <a:r>
              <a:rPr kumimoji="0" lang="en-US" altLang="fr-FR" sz="2400" b="0" i="0" u="sng" strike="noStrike" cap="none" normalizeH="0" baseline="0" dirty="0" err="1">
                <a:ln>
                  <a:noFill/>
                </a:ln>
                <a:effectLst/>
                <a:latin typeface="+mn-lt"/>
                <a:hlinkClick r:id="rId6"/>
              </a:rPr>
              <a:t>Prévention</a:t>
            </a:r>
            <a:r>
              <a:rPr kumimoji="0" lang="en-US" altLang="fr-FR" sz="2400" b="0" i="0" u="sng" strike="noStrike" cap="none" normalizeH="0" baseline="0" dirty="0">
                <a:ln>
                  <a:noFill/>
                </a:ln>
                <a:effectLst/>
                <a:latin typeface="+mn-lt"/>
                <a:hlinkClick r:id="rId6"/>
              </a:rPr>
              <a:t>, </a:t>
            </a:r>
            <a:r>
              <a:rPr kumimoji="0" lang="en-US" altLang="fr-FR" sz="2400" b="0" i="0" u="sng" strike="noStrike" cap="none" normalizeH="0" baseline="0" dirty="0" err="1">
                <a:ln>
                  <a:noFill/>
                </a:ln>
                <a:effectLst/>
                <a:latin typeface="+mn-lt"/>
                <a:hlinkClick r:id="rId6"/>
              </a:rPr>
              <a:t>sensibilisation</a:t>
            </a:r>
            <a:r>
              <a:rPr kumimoji="0" lang="en-US" altLang="fr-FR" sz="2400" b="0" i="0" u="sng" strike="noStrike" cap="none" normalizeH="0" baseline="0" dirty="0">
                <a:ln>
                  <a:noFill/>
                </a:ln>
                <a:effectLst/>
                <a:latin typeface="+mn-lt"/>
                <a:hlinkClick r:id="rId6"/>
              </a:rPr>
              <a:t> et formation</a:t>
            </a:r>
            <a:endParaRPr kumimoji="0" lang="en-US" altLang="fr-FR" sz="2400" b="0" i="0" u="none" strike="noStrike" cap="none" normalizeH="0" baseline="0" dirty="0">
              <a:ln>
                <a:noFill/>
              </a:ln>
              <a:effectLst/>
              <a:latin typeface="+mn-lt"/>
            </a:endParaRPr>
          </a:p>
          <a:p>
            <a:pPr marL="0" marR="0" lvl="0" indent="0" eaLnBrk="1" fontAlgn="base" hangingPunct="1">
              <a:lnSpc>
                <a:spcPct val="110000"/>
              </a:lnSpc>
              <a:spcBef>
                <a:spcPct val="0"/>
              </a:spcBef>
              <a:spcAft>
                <a:spcPts val="600"/>
              </a:spcAft>
              <a:buClrTx/>
              <a:buSzTx/>
              <a:buFontTx/>
              <a:buChar char="•"/>
              <a:tabLst/>
            </a:pPr>
            <a:r>
              <a:rPr kumimoji="0" lang="en-US" altLang="fr-FR" sz="2400" b="0" i="0" u="none" strike="noStrike" cap="none" normalizeH="0" baseline="0" dirty="0" err="1">
                <a:ln>
                  <a:noFill/>
                </a:ln>
                <a:effectLst/>
                <a:latin typeface="+mn-lt"/>
                <a:hlinkClick r:id="rId7"/>
              </a:rPr>
              <a:t>Lutte</a:t>
            </a:r>
            <a:r>
              <a:rPr kumimoji="0" lang="en-US" altLang="fr-FR" sz="2400" b="0" i="0" u="none" strike="noStrike" cap="none" normalizeH="0" baseline="0" dirty="0">
                <a:ln>
                  <a:noFill/>
                </a:ln>
                <a:effectLst/>
                <a:latin typeface="+mn-lt"/>
                <a:hlinkClick r:id="rId7"/>
              </a:rPr>
              <a:t> et </a:t>
            </a:r>
            <a:r>
              <a:rPr kumimoji="0" lang="en-US" altLang="fr-FR" sz="2400" b="0" i="0" u="none" strike="noStrike" cap="none" normalizeH="0" baseline="0" dirty="0" err="1">
                <a:ln>
                  <a:noFill/>
                </a:ln>
                <a:effectLst/>
                <a:latin typeface="+mn-lt"/>
                <a:hlinkClick r:id="rId7"/>
              </a:rPr>
              <a:t>défense</a:t>
            </a:r>
            <a:r>
              <a:rPr kumimoji="0" lang="en-US" altLang="fr-FR" sz="2400" b="0" i="0" u="none" strike="noStrike" cap="none" normalizeH="0" baseline="0" dirty="0">
                <a:ln>
                  <a:noFill/>
                </a:ln>
                <a:effectLst/>
                <a:latin typeface="+mn-lt"/>
                <a:hlinkClick r:id="rId7"/>
              </a:rPr>
              <a:t> de droits</a:t>
            </a:r>
            <a:endParaRPr kumimoji="0" lang="en-US" altLang="fr-FR" sz="2400" b="0" i="0" u="none" strike="noStrike" cap="none" normalizeH="0" baseline="0" dirty="0">
              <a:ln>
                <a:noFill/>
              </a:ln>
              <a:effectLst/>
              <a:latin typeface="+mn-lt"/>
            </a:endParaRPr>
          </a:p>
          <a:p>
            <a:pPr marL="0" marR="0" lvl="0" indent="0" eaLnBrk="1" fontAlgn="base" hangingPunct="1">
              <a:lnSpc>
                <a:spcPct val="110000"/>
              </a:lnSpc>
              <a:spcBef>
                <a:spcPct val="0"/>
              </a:spcBef>
              <a:spcAft>
                <a:spcPts val="600"/>
              </a:spcAft>
              <a:buClrTx/>
              <a:buSzTx/>
              <a:buFontTx/>
              <a:buNone/>
              <a:tabLst/>
            </a:pPr>
            <a:endParaRPr kumimoji="0" lang="en-US" altLang="fr-FR" sz="2400" b="0" i="0" u="none" strike="noStrike" cap="none" normalizeH="0" baseline="0" dirty="0">
              <a:ln>
                <a:noFill/>
              </a:ln>
              <a:effectLst/>
              <a:latin typeface="+mn-lt"/>
            </a:endParaRPr>
          </a:p>
        </p:txBody>
      </p:sp>
      <p:sp>
        <p:nvSpPr>
          <p:cNvPr id="1036" name="Freeform: Shape 1035">
            <a:extLst>
              <a:ext uri="{FF2B5EF4-FFF2-40B4-BE49-F238E27FC236}">
                <a16:creationId xmlns:a16="http://schemas.microsoft.com/office/drawing/2014/main" id="{62DB152A-3012-4C06-84C6-9355BD03A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23251" y="224"/>
            <a:ext cx="3482922" cy="3482474"/>
          </a:xfrm>
          <a:custGeom>
            <a:avLst/>
            <a:gdLst>
              <a:gd name="connsiteX0" fmla="*/ 0 w 2559050"/>
              <a:gd name="connsiteY0" fmla="*/ 0 h 2559050"/>
              <a:gd name="connsiteX1" fmla="*/ 2559050 w 2559050"/>
              <a:gd name="connsiteY1" fmla="*/ 0 h 2559050"/>
              <a:gd name="connsiteX2" fmla="*/ 0 w 2559050"/>
              <a:gd name="connsiteY2" fmla="*/ 2559050 h 2559050"/>
            </a:gdLst>
            <a:ahLst/>
            <a:cxnLst>
              <a:cxn ang="0">
                <a:pos x="connsiteX0" y="connsiteY0"/>
              </a:cxn>
              <a:cxn ang="0">
                <a:pos x="connsiteX1" y="connsiteY1"/>
              </a:cxn>
              <a:cxn ang="0">
                <a:pos x="connsiteX2" y="connsiteY2"/>
              </a:cxn>
            </a:cxnLst>
            <a:rect l="l" t="t" r="r" b="b"/>
            <a:pathLst>
              <a:path w="2559050" h="2559050">
                <a:moveTo>
                  <a:pt x="0" y="0"/>
                </a:moveTo>
                <a:lnTo>
                  <a:pt x="2559050" y="0"/>
                </a:lnTo>
                <a:cubicBezTo>
                  <a:pt x="2559050" y="1413324"/>
                  <a:pt x="1413324" y="2559050"/>
                  <a:pt x="0" y="255905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38" name="Rectangle 1037">
            <a:extLst>
              <a:ext uri="{FF2B5EF4-FFF2-40B4-BE49-F238E27FC236}">
                <a16:creationId xmlns:a16="http://schemas.microsoft.com/office/drawing/2014/main" id="{5C542152-E969-4F41-AFD8-4B5354BE5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05548" y="-2580"/>
            <a:ext cx="3484819" cy="348808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34">
            <a:extLst>
              <a:ext uri="{FF2B5EF4-FFF2-40B4-BE49-F238E27FC236}">
                <a16:creationId xmlns:a16="http://schemas.microsoft.com/office/drawing/2014/main" id="{C2EDDE5C-FB26-46E8-9F4C-3548CC15C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3916" y="-1896"/>
            <a:ext cx="3475013" cy="3484818"/>
          </a:xfrm>
          <a:custGeom>
            <a:avLst/>
            <a:gdLst>
              <a:gd name="connsiteX0" fmla="*/ 0 w 3484819"/>
              <a:gd name="connsiteY0" fmla="*/ 0 h 3430264"/>
              <a:gd name="connsiteX1" fmla="*/ 3484819 w 3484819"/>
              <a:gd name="connsiteY1" fmla="*/ 0 h 3430264"/>
              <a:gd name="connsiteX2" fmla="*/ 3484819 w 3484819"/>
              <a:gd name="connsiteY2" fmla="*/ 3430264 h 3430264"/>
              <a:gd name="connsiteX3" fmla="*/ 0 w 3484819"/>
              <a:gd name="connsiteY3" fmla="*/ 3430264 h 3430264"/>
              <a:gd name="connsiteX4" fmla="*/ 0 w 3484819"/>
              <a:gd name="connsiteY4" fmla="*/ 0 h 3430264"/>
              <a:gd name="connsiteX0" fmla="*/ 0 w 3484819"/>
              <a:gd name="connsiteY0" fmla="*/ 0 h 3430264"/>
              <a:gd name="connsiteX1" fmla="*/ 3484819 w 3484819"/>
              <a:gd name="connsiteY1" fmla="*/ 0 h 3430264"/>
              <a:gd name="connsiteX2" fmla="*/ 0 w 3484819"/>
              <a:gd name="connsiteY2" fmla="*/ 3430264 h 3430264"/>
              <a:gd name="connsiteX3" fmla="*/ 0 w 3484819"/>
              <a:gd name="connsiteY3" fmla="*/ 0 h 3430264"/>
            </a:gdLst>
            <a:ahLst/>
            <a:cxnLst>
              <a:cxn ang="0">
                <a:pos x="connsiteX0" y="connsiteY0"/>
              </a:cxn>
              <a:cxn ang="0">
                <a:pos x="connsiteX1" y="connsiteY1"/>
              </a:cxn>
              <a:cxn ang="0">
                <a:pos x="connsiteX2" y="connsiteY2"/>
              </a:cxn>
              <a:cxn ang="0">
                <a:pos x="connsiteX3" y="connsiteY3"/>
              </a:cxn>
            </a:cxnLst>
            <a:rect l="l" t="t" r="r" b="b"/>
            <a:pathLst>
              <a:path w="3484819" h="3430264">
                <a:moveTo>
                  <a:pt x="0" y="0"/>
                </a:moveTo>
                <a:lnTo>
                  <a:pt x="3484819" y="0"/>
                </a:lnTo>
                <a:lnTo>
                  <a:pt x="0" y="343026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2" name="Rectangle 1041">
            <a:extLst>
              <a:ext uri="{FF2B5EF4-FFF2-40B4-BE49-F238E27FC236}">
                <a16:creationId xmlns:a16="http://schemas.microsoft.com/office/drawing/2014/main" id="{D470A0CA-EE35-4C4E-91DA-C8DB95E27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20672" y="1686675"/>
            <a:ext cx="3374131" cy="69685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2" descr="Une image contenant écriture manuscrite, Police, calligraphie, Graphique&#10;&#10;Description générée automatiquement">
            <a:extLst>
              <a:ext uri="{FF2B5EF4-FFF2-40B4-BE49-F238E27FC236}">
                <a16:creationId xmlns:a16="http://schemas.microsoft.com/office/drawing/2014/main" id="{5583E84C-6857-B033-02DF-2C426D4DF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7290" y="4154830"/>
            <a:ext cx="5251319" cy="2020872"/>
          </a:xfrm>
          <a:prstGeom prst="rect">
            <a:avLst/>
          </a:prstGeom>
        </p:spPr>
      </p:pic>
      <p:pic>
        <p:nvPicPr>
          <p:cNvPr id="1026" name="Picture 2">
            <a:hlinkClick r:id="rId9"/>
            <a:extLst>
              <a:ext uri="{FF2B5EF4-FFF2-40B4-BE49-F238E27FC236}">
                <a16:creationId xmlns:a16="http://schemas.microsoft.com/office/drawing/2014/main" id="{171E65F9-8529-77A8-9CF1-56B4FD10D8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50" y="-428625"/>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11"/>
            <a:extLst>
              <a:ext uri="{FF2B5EF4-FFF2-40B4-BE49-F238E27FC236}">
                <a16:creationId xmlns:a16="http://schemas.microsoft.com/office/drawing/2014/main" id="{7FB606A8-6A16-CAAF-F594-95E0DEDD34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200" y="-428625"/>
            <a:ext cx="19050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5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Freeform: Shape 54">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3" name="Rectangle 56">
            <a:extLst>
              <a:ext uri="{FF2B5EF4-FFF2-40B4-BE49-F238E27FC236}">
                <a16:creationId xmlns:a16="http://schemas.microsoft.com/office/drawing/2014/main" id="{DA1766D0-745A-4921-A68E-56642A650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a:extLst>
              <a:ext uri="{FF2B5EF4-FFF2-40B4-BE49-F238E27FC236}">
                <a16:creationId xmlns:a16="http://schemas.microsoft.com/office/drawing/2014/main" id="{7C50C9ED-FA77-47D6-0F28-83E59D0ADFA7}"/>
              </a:ext>
            </a:extLst>
          </p:cNvPr>
          <p:cNvSpPr txBox="1"/>
          <p:nvPr/>
        </p:nvSpPr>
        <p:spPr>
          <a:xfrm>
            <a:off x="1077364" y="720435"/>
            <a:ext cx="4140096" cy="1507375"/>
          </a:xfrm>
          <a:prstGeom prst="rect">
            <a:avLst/>
          </a:prstGeom>
        </p:spPr>
        <p:txBody>
          <a:bodyPr vert="horz" lIns="91440" tIns="45720" rIns="91440" bIns="45720" rtlCol="0" anchor="b">
            <a:normAutofit/>
          </a:bodyPr>
          <a:lstStyle/>
          <a:p>
            <a:pPr>
              <a:lnSpc>
                <a:spcPct val="110000"/>
              </a:lnSpc>
              <a:spcBef>
                <a:spcPct val="0"/>
              </a:spcBef>
              <a:spcAft>
                <a:spcPts val="600"/>
              </a:spcAft>
            </a:pPr>
            <a:r>
              <a:rPr lang="en-US" sz="3200" b="1" i="0" kern="1200">
                <a:solidFill>
                  <a:schemeClr val="tx1"/>
                </a:solidFill>
                <a:effectLst/>
                <a:latin typeface="+mj-lt"/>
                <a:ea typeface="+mj-ea"/>
                <a:cs typeface="+mj-cs"/>
              </a:rPr>
              <a:t>Appelez-nous 24/7</a:t>
            </a:r>
            <a:br>
              <a:rPr lang="en-US" sz="3200" b="1" kern="1200">
                <a:solidFill>
                  <a:schemeClr val="tx1"/>
                </a:solidFill>
                <a:effectLst/>
                <a:latin typeface="+mj-lt"/>
                <a:ea typeface="+mj-ea"/>
                <a:cs typeface="+mj-cs"/>
              </a:rPr>
            </a:br>
            <a:r>
              <a:rPr lang="en-US" sz="3200" b="1" i="0" kern="1200">
                <a:solidFill>
                  <a:schemeClr val="tx1"/>
                </a:solidFill>
                <a:effectLst/>
                <a:latin typeface="+mj-lt"/>
                <a:ea typeface="+mj-ea"/>
                <a:cs typeface="+mj-cs"/>
              </a:rPr>
              <a:t>450-432-9355</a:t>
            </a:r>
            <a:endParaRPr lang="en-US" sz="3200" b="1" kern="1200">
              <a:solidFill>
                <a:schemeClr val="tx1"/>
              </a:solidFill>
              <a:effectLst/>
              <a:latin typeface="+mj-lt"/>
              <a:ea typeface="+mj-ea"/>
              <a:cs typeface="+mj-cs"/>
            </a:endParaRPr>
          </a:p>
        </p:txBody>
      </p:sp>
      <p:sp>
        <p:nvSpPr>
          <p:cNvPr id="6" name="ZoneTexte 5">
            <a:extLst>
              <a:ext uri="{FF2B5EF4-FFF2-40B4-BE49-F238E27FC236}">
                <a16:creationId xmlns:a16="http://schemas.microsoft.com/office/drawing/2014/main" id="{1A73BB73-3720-C536-3FF8-4355C62CB002}"/>
              </a:ext>
            </a:extLst>
          </p:cNvPr>
          <p:cNvSpPr txBox="1"/>
          <p:nvPr/>
        </p:nvSpPr>
        <p:spPr>
          <a:xfrm>
            <a:off x="1077364" y="2427316"/>
            <a:ext cx="4140096" cy="3513514"/>
          </a:xfrm>
          <a:prstGeom prst="rect">
            <a:avLst/>
          </a:prstGeom>
        </p:spPr>
        <p:txBody>
          <a:bodyPr vert="horz" lIns="91440" tIns="45720" rIns="91440" bIns="45720" rtlCol="0">
            <a:normAutofit/>
          </a:bodyPr>
          <a:lstStyle/>
          <a:p>
            <a:pPr>
              <a:lnSpc>
                <a:spcPct val="120000"/>
              </a:lnSpc>
              <a:spcAft>
                <a:spcPts val="600"/>
              </a:spcAft>
            </a:pPr>
            <a:r>
              <a:rPr lang="en-US" b="0" i="0" cap="all" dirty="0">
                <a:effectLst/>
              </a:rPr>
              <a:t>MAISON D’AIDE ET D’HÉBERGEMENT</a:t>
            </a:r>
          </a:p>
          <a:p>
            <a:pPr>
              <a:lnSpc>
                <a:spcPct val="120000"/>
              </a:lnSpc>
              <a:spcAft>
                <a:spcPts val="600"/>
              </a:spcAft>
            </a:pPr>
            <a:r>
              <a:rPr lang="en-US" b="0" i="0" dirty="0">
                <a:effectLst/>
              </a:rPr>
              <a:t>pour femmes et </a:t>
            </a:r>
            <a:r>
              <a:rPr lang="en-US" b="0" i="0">
                <a:effectLst/>
              </a:rPr>
              <a:t>enfants victimes </a:t>
            </a:r>
            <a:r>
              <a:rPr lang="en-US" b="0" i="0" dirty="0">
                <a:effectLst/>
              </a:rPr>
              <a:t>de </a:t>
            </a:r>
            <a:r>
              <a:rPr lang="en-US" b="0" i="0">
                <a:effectLst/>
              </a:rPr>
              <a:t>violence conjugale</a:t>
            </a:r>
            <a:endParaRPr lang="en-US" b="0" i="0" dirty="0">
              <a:effectLst/>
            </a:endParaRPr>
          </a:p>
          <a:p>
            <a:pPr>
              <a:lnSpc>
                <a:spcPct val="120000"/>
              </a:lnSpc>
              <a:spcAft>
                <a:spcPts val="600"/>
              </a:spcAft>
            </a:pPr>
            <a:r>
              <a:rPr lang="en-US" b="0" i="0" dirty="0">
                <a:effectLst/>
              </a:rPr>
              <a:t>Tous les </a:t>
            </a:r>
            <a:r>
              <a:rPr lang="en-US" b="0" i="0">
                <a:effectLst/>
              </a:rPr>
              <a:t>services sont gratuits, confidentiels et sécuritaires.</a:t>
            </a:r>
            <a:endParaRPr lang="en-US" b="0" i="0" dirty="0">
              <a:effectLst/>
            </a:endParaRPr>
          </a:p>
          <a:p>
            <a:pPr>
              <a:lnSpc>
                <a:spcPct val="120000"/>
              </a:lnSpc>
              <a:spcAft>
                <a:spcPts val="600"/>
              </a:spcAft>
            </a:pPr>
            <a:endParaRPr lang="en-US" dirty="0"/>
          </a:p>
          <a:p>
            <a:pPr>
              <a:lnSpc>
                <a:spcPct val="120000"/>
              </a:lnSpc>
              <a:spcAft>
                <a:spcPts val="600"/>
              </a:spcAft>
            </a:pPr>
            <a:r>
              <a:rPr lang="en-US" b="1" i="0">
                <a:effectLst/>
              </a:rPr>
              <a:t>St-Jérôme</a:t>
            </a:r>
          </a:p>
        </p:txBody>
      </p:sp>
      <p:sp>
        <p:nvSpPr>
          <p:cNvPr id="64" name="Freeform: Shape 58">
            <a:extLst>
              <a:ext uri="{FF2B5EF4-FFF2-40B4-BE49-F238E27FC236}">
                <a16:creationId xmlns:a16="http://schemas.microsoft.com/office/drawing/2014/main" id="{583F1E3F-D7BF-4DB5-8016-70B9E385E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6"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art, Graphique, graphisme, dessin humoristique&#10;&#10;Description générée automatiquement">
            <a:extLst>
              <a:ext uri="{FF2B5EF4-FFF2-40B4-BE49-F238E27FC236}">
                <a16:creationId xmlns:a16="http://schemas.microsoft.com/office/drawing/2014/main" id="{40D44EFE-1E84-A694-DE66-1B2946E70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852" y="1197092"/>
            <a:ext cx="4462080" cy="2164109"/>
          </a:xfrm>
          <a:prstGeom prst="rect">
            <a:avLst/>
          </a:prstGeom>
        </p:spPr>
      </p:pic>
      <p:sp>
        <p:nvSpPr>
          <p:cNvPr id="61" name="Freeform: Shape 60">
            <a:extLst>
              <a:ext uri="{FF2B5EF4-FFF2-40B4-BE49-F238E27FC236}">
                <a16:creationId xmlns:a16="http://schemas.microsoft.com/office/drawing/2014/main" id="{DD0D3E7A-8DF6-4A78-A03C-86AD69746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7088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Image 9" descr="Une image contenant texte, ordinateur, multimédia, capture d’écran&#10;&#10;Description générée automatiquement">
            <a:extLst>
              <a:ext uri="{FF2B5EF4-FFF2-40B4-BE49-F238E27FC236}">
                <a16:creationId xmlns:a16="http://schemas.microsoft.com/office/drawing/2014/main" id="{8DE9534B-9298-0A64-292F-B2B8807AF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338" y="3776721"/>
            <a:ext cx="4629110" cy="2164109"/>
          </a:xfrm>
          <a:prstGeom prst="rect">
            <a:avLst/>
          </a:prstGeom>
        </p:spPr>
      </p:pic>
      <p:sp>
        <p:nvSpPr>
          <p:cNvPr id="2" name="AutoShape 2" descr="maison ariane">
            <a:extLst>
              <a:ext uri="{FF2B5EF4-FFF2-40B4-BE49-F238E27FC236}">
                <a16:creationId xmlns:a16="http://schemas.microsoft.com/office/drawing/2014/main" id="{E1BDB1C6-3C13-D6A4-07C3-19676297F5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Tree>
    <p:extLst>
      <p:ext uri="{BB962C8B-B14F-4D97-AF65-F5344CB8AC3E}">
        <p14:creationId xmlns:p14="http://schemas.microsoft.com/office/powerpoint/2010/main" val="3220853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AE192E3E-68A9-4F36-936C-1C8D0B9EF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Rectangle 31">
            <a:extLst>
              <a:ext uri="{FF2B5EF4-FFF2-40B4-BE49-F238E27FC236}">
                <a16:creationId xmlns:a16="http://schemas.microsoft.com/office/drawing/2014/main" id="{DA1766D0-745A-4921-A68E-56642A650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0F982CB1-7526-32D8-8E18-1938BD70CF86}"/>
              </a:ext>
            </a:extLst>
          </p:cNvPr>
          <p:cNvSpPr txBox="1"/>
          <p:nvPr/>
        </p:nvSpPr>
        <p:spPr>
          <a:xfrm>
            <a:off x="1077364" y="720435"/>
            <a:ext cx="4140096" cy="1507375"/>
          </a:xfrm>
          <a:prstGeom prst="rect">
            <a:avLst/>
          </a:prstGeom>
        </p:spPr>
        <p:txBody>
          <a:bodyPr vert="horz" lIns="91440" tIns="45720" rIns="91440" bIns="45720" rtlCol="0" anchor="b">
            <a:normAutofit/>
          </a:bodyPr>
          <a:lstStyle/>
          <a:p>
            <a:pPr>
              <a:spcBef>
                <a:spcPct val="0"/>
              </a:spcBef>
              <a:spcAft>
                <a:spcPts val="600"/>
              </a:spcAft>
            </a:pPr>
            <a:r>
              <a:rPr lang="en-US" sz="3000" b="1" kern="1200">
                <a:solidFill>
                  <a:schemeClr val="tx1"/>
                </a:solidFill>
                <a:effectLst/>
                <a:latin typeface="+mj-lt"/>
                <a:ea typeface="+mj-ea"/>
                <a:cs typeface="+mj-cs"/>
                <a:hlinkClick r:id="rId2"/>
              </a:rPr>
              <a:t>Ressources (centredefemmeslesunesetlesautres.org)</a:t>
            </a:r>
            <a:endParaRPr lang="en-US" sz="3000" b="1" kern="1200">
              <a:solidFill>
                <a:schemeClr val="tx1"/>
              </a:solidFill>
              <a:effectLst/>
              <a:latin typeface="+mj-lt"/>
              <a:ea typeface="+mj-ea"/>
              <a:cs typeface="+mj-cs"/>
            </a:endParaRPr>
          </a:p>
        </p:txBody>
      </p:sp>
      <p:sp>
        <p:nvSpPr>
          <p:cNvPr id="34" name="Freeform: Shape 33">
            <a:extLst>
              <a:ext uri="{FF2B5EF4-FFF2-40B4-BE49-F238E27FC236}">
                <a16:creationId xmlns:a16="http://schemas.microsoft.com/office/drawing/2014/main" id="{583F1E3F-D7BF-4DB5-8016-70B9E385E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6"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D0D3E7A-8DF6-4A78-A03C-86AD69746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7088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Image 13" descr="Une image contenant dessin, clipart, illustration, conception&#10;&#10;Description générée automatiquement">
            <a:extLst>
              <a:ext uri="{FF2B5EF4-FFF2-40B4-BE49-F238E27FC236}">
                <a16:creationId xmlns:a16="http://schemas.microsoft.com/office/drawing/2014/main" id="{68ED3825-4073-4E70-C127-F31F32C21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464" y="1705010"/>
            <a:ext cx="4788861" cy="3447979"/>
          </a:xfrm>
          <a:prstGeom prst="rect">
            <a:avLst/>
          </a:prstGeom>
        </p:spPr>
      </p:pic>
      <p:graphicFrame>
        <p:nvGraphicFramePr>
          <p:cNvPr id="17" name="ZoneTexte 9">
            <a:extLst>
              <a:ext uri="{FF2B5EF4-FFF2-40B4-BE49-F238E27FC236}">
                <a16:creationId xmlns:a16="http://schemas.microsoft.com/office/drawing/2014/main" id="{01CAFA96-8D95-2125-DDDF-39EF59C7350D}"/>
              </a:ext>
            </a:extLst>
          </p:cNvPr>
          <p:cNvGraphicFramePr/>
          <p:nvPr>
            <p:extLst>
              <p:ext uri="{D42A27DB-BD31-4B8C-83A1-F6EECF244321}">
                <p14:modId xmlns:p14="http://schemas.microsoft.com/office/powerpoint/2010/main" val="97950152"/>
              </p:ext>
            </p:extLst>
          </p:nvPr>
        </p:nvGraphicFramePr>
        <p:xfrm>
          <a:off x="1077364" y="2427316"/>
          <a:ext cx="4140096" cy="3513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3202793"/>
      </p:ext>
    </p:extLst>
  </p:cSld>
  <p:clrMapOvr>
    <a:masterClrMapping/>
  </p:clrMapOvr>
</p:sld>
</file>

<file path=ppt/theme/theme1.xml><?xml version="1.0" encoding="utf-8"?>
<a:theme xmlns:a="http://schemas.openxmlformats.org/drawingml/2006/main" name="Blocks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docProps/app.xml><?xml version="1.0" encoding="utf-8"?>
<Properties xmlns="http://schemas.openxmlformats.org/officeDocument/2006/extended-properties" xmlns:vt="http://schemas.openxmlformats.org/officeDocument/2006/docPropsVTypes">
  <TotalTime>253</TotalTime>
  <Words>1278</Words>
  <Application>Microsoft Office PowerPoint</Application>
  <PresentationFormat>Grand écran</PresentationFormat>
  <Paragraphs>119</Paragraphs>
  <Slides>17</Slides>
  <Notes>0</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17</vt:i4>
      </vt:variant>
    </vt:vector>
  </HeadingPairs>
  <TitlesOfParts>
    <vt:vector size="34" baseType="lpstr">
      <vt:lpstr>Abhaya Libre</vt:lpstr>
      <vt:lpstr>Arial</vt:lpstr>
      <vt:lpstr>Avenir Next LT Pro</vt:lpstr>
      <vt:lpstr>Avenir Next LT Pro Light</vt:lpstr>
      <vt:lpstr>avenir-lt-w01_35-light1475496</vt:lpstr>
      <vt:lpstr>Calibri</vt:lpstr>
      <vt:lpstr>comfortaa</vt:lpstr>
      <vt:lpstr>Dancing Script</vt:lpstr>
      <vt:lpstr>HelveticaNeue</vt:lpstr>
      <vt:lpstr>inherit</vt:lpstr>
      <vt:lpstr>Montserrat</vt:lpstr>
      <vt:lpstr>Open Sans</vt:lpstr>
      <vt:lpstr>Poppins</vt:lpstr>
      <vt:lpstr>Raleway</vt:lpstr>
      <vt:lpstr>Roboto</vt:lpstr>
      <vt:lpstr>Symbol</vt:lpstr>
      <vt:lpstr>BlocksVTI</vt:lpstr>
      <vt:lpstr>Ressources pour les femmes dans les Laurentides</vt:lpstr>
      <vt:lpstr>Présentation PowerPoint</vt:lpstr>
      <vt:lpstr>Présentation PowerPoint</vt:lpstr>
      <vt:lpstr>Présentation PowerPoint</vt:lpstr>
      <vt:lpstr>Présentation PowerPoint</vt:lpstr>
      <vt:lpstr>La Citadelle de Lachute</vt:lpstr>
      <vt:lpstr>Présentation PowerPoint</vt:lpstr>
      <vt:lpstr>Présentation PowerPoint</vt:lpstr>
      <vt:lpstr>Présentation PowerPoint</vt:lpstr>
      <vt:lpstr>Présentation PowerPoint</vt:lpstr>
      <vt:lpstr>Présentation PowerPoint</vt:lpstr>
      <vt:lpstr>L’ombre-elle,  Sainte-Agathe des Monts,  819-326-1321</vt:lpstr>
      <vt:lpstr>Présentation PowerPoint</vt:lpstr>
      <vt:lpstr>Passe-R-Elle des Hautes Laurentides (Mont Laurier)</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Ressources pour les femmes dans les Laurentides</dc:title>
  <dc:creator>Judith Trudeau</dc:creator>
  <cp:lastModifiedBy>Judith Trudeau</cp:lastModifiedBy>
  <cp:revision>17</cp:revision>
  <dcterms:created xsi:type="dcterms:W3CDTF">2024-02-12T18:37:24Z</dcterms:created>
  <dcterms:modified xsi:type="dcterms:W3CDTF">2024-02-14T19:18:02Z</dcterms:modified>
</cp:coreProperties>
</file>